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327" r:id="rId4"/>
    <p:sldId id="328" r:id="rId5"/>
    <p:sldId id="329" r:id="rId6"/>
    <p:sldId id="324"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9A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61" autoAdjust="0"/>
    <p:restoredTop sz="92028" autoAdjust="0"/>
  </p:normalViewPr>
  <p:slideViewPr>
    <p:cSldViewPr snapToGrid="0">
      <p:cViewPr varScale="1">
        <p:scale>
          <a:sx n="105" d="100"/>
          <a:sy n="105" d="100"/>
        </p:scale>
        <p:origin x="1344"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C15646-734E-44A5-9381-9E9DB2DACA57}" type="datetimeFigureOut">
              <a:rPr lang="zh-CN" altLang="en-US" smtClean="0"/>
              <a:t>2020/11/20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F2FAC3-DA03-4697-8064-66BB174322D5}" type="slidenum">
              <a:rPr lang="zh-CN" altLang="en-US" smtClean="0"/>
              <a:t>‹#›</a:t>
            </a:fld>
            <a:endParaRPr lang="zh-CN" altLang="en-US"/>
          </a:p>
        </p:txBody>
      </p:sp>
    </p:spTree>
    <p:extLst>
      <p:ext uri="{BB962C8B-B14F-4D97-AF65-F5344CB8AC3E}">
        <p14:creationId xmlns:p14="http://schemas.microsoft.com/office/powerpoint/2010/main" val="66844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sz="1800" b="0" i="0" u="none" strike="noStrike" baseline="0" dirty="0">
                <a:latin typeface="Times New Roman" panose="02020603050405020304" pitchFamily="18" charset="0"/>
              </a:rPr>
              <a:t>Used the daytime IASI NH3 measurements due to the larger positive thermal contrast detected by satellite instruments leading to smaller errors compared to the nighttime data (Van Damme et al., 2014b).</a:t>
            </a:r>
          </a:p>
          <a:p>
            <a:pPr algn="l"/>
            <a:r>
              <a:rPr lang="en-US" altLang="zh-CN" sz="1800" b="0" i="0" u="none" strike="noStrike" baseline="0" dirty="0">
                <a:latin typeface="Times New Roman" panose="02020603050405020304" pitchFamily="18" charset="0"/>
              </a:rPr>
              <a:t>The IASI NH3 columns used in this study were processed into the monthly data at 0.25° latitude × 0.25° longitude grids by the arithmetic averaging method (Van Damme et al., 2017;Whitburn et al., 2016;Liu et al., 2017a).</a:t>
            </a:r>
            <a:endParaRPr lang="zh-CN" altLang="en-US" dirty="0"/>
          </a:p>
        </p:txBody>
      </p:sp>
      <p:sp>
        <p:nvSpPr>
          <p:cNvPr id="4" name="灯片编号占位符 3"/>
          <p:cNvSpPr>
            <a:spLocks noGrp="1"/>
          </p:cNvSpPr>
          <p:nvPr>
            <p:ph type="sldNum" sz="quarter" idx="5"/>
          </p:nvPr>
        </p:nvSpPr>
        <p:spPr/>
        <p:txBody>
          <a:bodyPr/>
          <a:lstStyle/>
          <a:p>
            <a:fld id="{5BF2FAC3-DA03-4697-8064-66BB174322D5}" type="slidenum">
              <a:rPr lang="zh-CN" altLang="en-US" smtClean="0"/>
              <a:t>2</a:t>
            </a:fld>
            <a:endParaRPr lang="zh-CN" altLang="en-US"/>
          </a:p>
        </p:txBody>
      </p:sp>
    </p:spTree>
    <p:extLst>
      <p:ext uri="{BB962C8B-B14F-4D97-AF65-F5344CB8AC3E}">
        <p14:creationId xmlns:p14="http://schemas.microsoft.com/office/powerpoint/2010/main" val="401458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F2FAC3-DA03-4697-8064-66BB174322D5}" type="slidenum">
              <a:rPr lang="zh-CN" altLang="en-US" smtClean="0"/>
              <a:t>3</a:t>
            </a:fld>
            <a:endParaRPr lang="zh-CN" altLang="en-US"/>
          </a:p>
        </p:txBody>
      </p:sp>
    </p:spTree>
    <p:extLst>
      <p:ext uri="{BB962C8B-B14F-4D97-AF65-F5344CB8AC3E}">
        <p14:creationId xmlns:p14="http://schemas.microsoft.com/office/powerpoint/2010/main" val="69020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F2FAC3-DA03-4697-8064-66BB174322D5}" type="slidenum">
              <a:rPr lang="zh-CN" altLang="en-US" smtClean="0"/>
              <a:t>4</a:t>
            </a:fld>
            <a:endParaRPr lang="zh-CN" altLang="en-US"/>
          </a:p>
        </p:txBody>
      </p:sp>
    </p:spTree>
    <p:extLst>
      <p:ext uri="{BB962C8B-B14F-4D97-AF65-F5344CB8AC3E}">
        <p14:creationId xmlns:p14="http://schemas.microsoft.com/office/powerpoint/2010/main" val="287995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F2FAC3-DA03-4697-8064-66BB174322D5}" type="slidenum">
              <a:rPr lang="zh-CN" altLang="en-US" smtClean="0"/>
              <a:t>5</a:t>
            </a:fld>
            <a:endParaRPr lang="zh-CN" altLang="en-US"/>
          </a:p>
        </p:txBody>
      </p:sp>
    </p:spTree>
    <p:extLst>
      <p:ext uri="{BB962C8B-B14F-4D97-AF65-F5344CB8AC3E}">
        <p14:creationId xmlns:p14="http://schemas.microsoft.com/office/powerpoint/2010/main" val="2698099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5125B-DCBA-496E-B4FF-ACAC163FBE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83752D7-E07B-419E-ACF3-D5E806658E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50B7ECE-5132-4E73-91F3-62F693A669BC}"/>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30FCE16B-5202-48D3-B888-DE69DB5AFB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D273D7-6FEC-4BF7-855F-D0D90CF5F04E}"/>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233081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51974-3730-4FCB-9B5E-A5E3A4D8201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FB0B55-183F-44C3-8C7D-52F4775519D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520E3D-8451-4977-BAB2-716397A7CCEA}"/>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95E1CFB9-B1C9-4F15-9874-6570D13A97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A4C82E-87D7-49EB-A7B3-3F2300243569}"/>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197380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FCB9F20-F03C-4878-8DB9-9923D31CF2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48C9F0-B430-49DF-A99A-496930F703A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E070FA-23BE-48F9-9649-5EDCB1EE2092}"/>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52DBEECE-F418-44F3-AE4E-9A63C749D7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C18544-BD5F-4A17-BCEC-5E9B3BAE8A9C}"/>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395642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B8F52-7881-46FE-A38B-7460315543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9F4E3B-42E3-43C4-9EB8-46B2EAF1BBD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C9B48B6-07EF-41DA-A9BA-D66453EBB22D}"/>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44A930F3-7B46-441A-B5FD-EB8CF31483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62E824-0CDF-4FE1-AB60-DFE77536A3B2}"/>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253442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FEE8A-49B0-4D14-82FB-8AF2CE46A3D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559C1AC-CE9F-436B-B60C-87347740C5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A87812E-9C0F-43DD-A3AB-7074E36F87E8}"/>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87EC8D4E-BAB8-435A-B9DA-CBF507AB87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2532E46-1A65-4791-B86D-0549CBA93C2E}"/>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373096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756FE-21B9-421C-B56B-5A1293D974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511FBD-EEE8-42B2-8E07-CEB4E41A4F7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D5065C1-E12F-4A1D-8713-59F2141EB8A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4F3DB9-8E8B-4E46-A70C-9789F2D789B0}"/>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E4E6ADD7-1F2A-46E4-BFAD-A5F7408BC8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8119EE-1819-4CB5-AFA4-3D40147E1FE0}"/>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80083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88BD9-4635-4D23-845A-99B5F83C65B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3C9E8A9-DED4-49C7-AD1E-A43D1C2421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CC273D-BFBB-4A30-B320-783EEA4EB59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DE33F94-EF01-4176-A5C6-E75B2DCF64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68FE866-9AE4-4223-97BB-5DD762B3780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19CB17-F382-4272-B304-DF7158F0FA47}"/>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8" name="页脚占位符 7">
            <a:extLst>
              <a:ext uri="{FF2B5EF4-FFF2-40B4-BE49-F238E27FC236}">
                <a16:creationId xmlns:a16="http://schemas.microsoft.com/office/drawing/2014/main" id="{3C805A50-C4D5-42B5-B1A8-4A2D315E6F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D2614CE-2504-4971-BFF0-4710090AE6F3}"/>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341665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9BFCA-68A4-47DC-96D0-4963CAF8EA1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CAF24B-82D4-4026-BED8-D0D41F8AA1B7}"/>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4" name="页脚占位符 3">
            <a:extLst>
              <a:ext uri="{FF2B5EF4-FFF2-40B4-BE49-F238E27FC236}">
                <a16:creationId xmlns:a16="http://schemas.microsoft.com/office/drawing/2014/main" id="{27BAA9E9-CAB1-452C-B467-94A36B7E1DD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663E58F-4CAF-4B8C-8964-68BB1A0D59C0}"/>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105586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5AB6D70-AAA1-4766-A1F5-28582748212F}"/>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3" name="页脚占位符 2">
            <a:extLst>
              <a:ext uri="{FF2B5EF4-FFF2-40B4-BE49-F238E27FC236}">
                <a16:creationId xmlns:a16="http://schemas.microsoft.com/office/drawing/2014/main" id="{F87D54B3-E34F-4BBD-9289-9B4C7CDFACB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5C0B467-BC91-4514-9516-FCE9A18D6959}"/>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136617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7FF3A-34EF-485D-9CEA-260CB850D76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6E47A76-B764-4E6A-BFE0-E3C54F1FD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E54977A-C788-4151-9D21-4D360E284F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F50905-4EBC-45C4-BE43-2B52F9EEE717}"/>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56D1C446-ADF9-47CB-8C32-5424C6B112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B688F5-5966-41DD-8CD1-84285CEF6B94}"/>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238930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3707F-253B-48C2-82FE-FCB443F5A3B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228F9E-8D02-4AD3-BB3B-5C9F6A605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3889E6B-1AB4-4EEA-B2C1-DF71E4081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76B67B-9789-4A8D-829D-9BDE15C3DF42}"/>
              </a:ext>
            </a:extLst>
          </p:cNvPr>
          <p:cNvSpPr>
            <a:spLocks noGrp="1"/>
          </p:cNvSpPr>
          <p:nvPr>
            <p:ph type="dt" sz="half" idx="10"/>
          </p:nvPr>
        </p:nvSpPr>
        <p:spPr/>
        <p:txBody>
          <a:bodyPr/>
          <a:lstStyle/>
          <a:p>
            <a:fld id="{9D75DE13-6BE7-476C-84D6-2EEA706B3A7C}" type="datetimeFigureOut">
              <a:rPr lang="zh-CN" altLang="en-US" smtClean="0"/>
              <a:t>2020/11/20</a:t>
            </a:fld>
            <a:endParaRPr lang="zh-CN" altLang="en-US"/>
          </a:p>
        </p:txBody>
      </p:sp>
      <p:sp>
        <p:nvSpPr>
          <p:cNvPr id="6" name="页脚占位符 5">
            <a:extLst>
              <a:ext uri="{FF2B5EF4-FFF2-40B4-BE49-F238E27FC236}">
                <a16:creationId xmlns:a16="http://schemas.microsoft.com/office/drawing/2014/main" id="{B50C6600-0CCF-43FB-95EC-76FC4E697C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840058-FF4A-4498-A10F-FFFA364708AD}"/>
              </a:ext>
            </a:extLst>
          </p:cNvPr>
          <p:cNvSpPr>
            <a:spLocks noGrp="1"/>
          </p:cNvSpPr>
          <p:nvPr>
            <p:ph type="sldNum" sz="quarter" idx="12"/>
          </p:nvPr>
        </p:nvSpPr>
        <p:spPr/>
        <p:txBody>
          <a:body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2878534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2B1F12-F9C7-4F21-8667-69F528F8B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1AA13F4-139F-47D4-B3ED-08C1405D2C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41F9DA-9961-42F0-BFE5-12BA91751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5DE13-6BE7-476C-84D6-2EEA706B3A7C}" type="datetimeFigureOut">
              <a:rPr lang="zh-CN" altLang="en-US" smtClean="0"/>
              <a:t>2020/11/20</a:t>
            </a:fld>
            <a:endParaRPr lang="zh-CN" altLang="en-US"/>
          </a:p>
        </p:txBody>
      </p:sp>
      <p:sp>
        <p:nvSpPr>
          <p:cNvPr id="5" name="页脚占位符 4">
            <a:extLst>
              <a:ext uri="{FF2B5EF4-FFF2-40B4-BE49-F238E27FC236}">
                <a16:creationId xmlns:a16="http://schemas.microsoft.com/office/drawing/2014/main" id="{0271C93B-0019-4CF3-8CEC-58066F5E4B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484D773-13DD-486C-AE54-7578A2242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8B530E-EFB2-40C9-B92F-69F4BAFEFA72}" type="slidenum">
              <a:rPr lang="zh-CN" altLang="en-US" smtClean="0"/>
              <a:t>‹#›</a:t>
            </a:fld>
            <a:endParaRPr lang="zh-CN" altLang="en-US"/>
          </a:p>
        </p:txBody>
      </p:sp>
    </p:spTree>
    <p:extLst>
      <p:ext uri="{BB962C8B-B14F-4D97-AF65-F5344CB8AC3E}">
        <p14:creationId xmlns:p14="http://schemas.microsoft.com/office/powerpoint/2010/main" val="1149693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A5C46-BCC9-4E1D-AF55-A3ABCF0EBE9C}"/>
              </a:ext>
            </a:extLst>
          </p:cNvPr>
          <p:cNvSpPr>
            <a:spLocks noGrp="1"/>
          </p:cNvSpPr>
          <p:nvPr>
            <p:ph type="ctrTitle"/>
          </p:nvPr>
        </p:nvSpPr>
        <p:spPr>
          <a:xfrm>
            <a:off x="966187" y="1122363"/>
            <a:ext cx="10259627" cy="2387600"/>
          </a:xfrm>
        </p:spPr>
        <p:txBody>
          <a:bodyPr>
            <a:normAutofit fontScale="90000"/>
          </a:bodyPr>
          <a:lstStyle/>
          <a:p>
            <a:r>
              <a:rPr lang="en-US" altLang="zh-CN" dirty="0"/>
              <a:t>Estimating the global satellite-derived surface NH3 concentration</a:t>
            </a:r>
            <a:endParaRPr lang="zh-CN" altLang="en-US" dirty="0"/>
          </a:p>
        </p:txBody>
      </p:sp>
      <p:sp>
        <p:nvSpPr>
          <p:cNvPr id="3" name="副标题 2">
            <a:extLst>
              <a:ext uri="{FF2B5EF4-FFF2-40B4-BE49-F238E27FC236}">
                <a16:creationId xmlns:a16="http://schemas.microsoft.com/office/drawing/2014/main" id="{7DCCE4AD-6B3D-40A7-BC92-383B04ECF2BE}"/>
              </a:ext>
            </a:extLst>
          </p:cNvPr>
          <p:cNvSpPr>
            <a:spLocks noGrp="1"/>
          </p:cNvSpPr>
          <p:nvPr>
            <p:ph type="subTitle" idx="1"/>
          </p:nvPr>
        </p:nvSpPr>
        <p:spPr/>
        <p:txBody>
          <a:bodyPr/>
          <a:lstStyle/>
          <a:p>
            <a:r>
              <a:rPr lang="en-US" altLang="zh-CN" dirty="0" err="1"/>
              <a:t>Zhenqi</a:t>
            </a:r>
            <a:r>
              <a:rPr lang="en-US" altLang="zh-CN" dirty="0"/>
              <a:t> Luo	2020.11</a:t>
            </a:r>
            <a:endParaRPr lang="zh-CN" altLang="en-US" dirty="0"/>
          </a:p>
        </p:txBody>
      </p:sp>
    </p:spTree>
    <p:extLst>
      <p:ext uri="{BB962C8B-B14F-4D97-AF65-F5344CB8AC3E}">
        <p14:creationId xmlns:p14="http://schemas.microsoft.com/office/powerpoint/2010/main" val="3730812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FDD1D-4F79-4585-9639-34E95ABD742C}"/>
              </a:ext>
            </a:extLst>
          </p:cNvPr>
          <p:cNvSpPr>
            <a:spLocks noGrp="1"/>
          </p:cNvSpPr>
          <p:nvPr>
            <p:ph type="title"/>
          </p:nvPr>
        </p:nvSpPr>
        <p:spPr>
          <a:xfrm>
            <a:off x="0" y="-315577"/>
            <a:ext cx="10515600" cy="1325563"/>
          </a:xfrm>
        </p:spPr>
        <p:txBody>
          <a:bodyPr/>
          <a:lstStyle/>
          <a:p>
            <a:r>
              <a:rPr lang="en-US" altLang="zh-CN" dirty="0"/>
              <a:t>Estimation of surface NH3 concentration</a:t>
            </a:r>
            <a:endParaRPr lang="zh-CN" altLang="en-US" dirty="0"/>
          </a:p>
        </p:txBody>
      </p:sp>
      <p:sp>
        <p:nvSpPr>
          <p:cNvPr id="3" name="内容占位符 2">
            <a:extLst>
              <a:ext uri="{FF2B5EF4-FFF2-40B4-BE49-F238E27FC236}">
                <a16:creationId xmlns:a16="http://schemas.microsoft.com/office/drawing/2014/main" id="{B97AFF32-5E80-48B0-A530-2F3203783FD9}"/>
              </a:ext>
            </a:extLst>
          </p:cNvPr>
          <p:cNvSpPr>
            <a:spLocks noGrp="1"/>
          </p:cNvSpPr>
          <p:nvPr>
            <p:ph idx="1"/>
          </p:nvPr>
        </p:nvSpPr>
        <p:spPr>
          <a:xfrm>
            <a:off x="838200" y="679010"/>
            <a:ext cx="11353800" cy="6178990"/>
          </a:xfrm>
        </p:spPr>
        <p:txBody>
          <a:bodyPr>
            <a:normAutofit fontScale="55000" lnSpcReduction="20000"/>
          </a:bodyPr>
          <a:lstStyle/>
          <a:p>
            <a:r>
              <a:rPr lang="en-US" altLang="zh-CN" dirty="0"/>
              <a:t>Important in modelling the dry deposition of NH3</a:t>
            </a:r>
          </a:p>
          <a:p>
            <a:pPr lvl="1"/>
            <a:r>
              <a:rPr lang="en-US" altLang="zh-CN" dirty="0"/>
              <a:t>Soil acidification</a:t>
            </a:r>
          </a:p>
          <a:p>
            <a:pPr lvl="1"/>
            <a:r>
              <a:rPr lang="en-US" altLang="zh-CN" dirty="0"/>
              <a:t>Aquatic ecosystem eutrophication</a:t>
            </a:r>
          </a:p>
          <a:p>
            <a:pPr lvl="1"/>
            <a:r>
              <a:rPr lang="en-US" altLang="zh-CN" dirty="0"/>
              <a:t>Drinking water contamination</a:t>
            </a:r>
          </a:p>
          <a:p>
            <a:pPr lvl="1"/>
            <a:r>
              <a:rPr lang="en-US" altLang="zh-CN" dirty="0"/>
              <a:t>Form ammonium salt——particulate matters (PM)</a:t>
            </a:r>
          </a:p>
          <a:p>
            <a:pPr lvl="2"/>
            <a:r>
              <a:rPr lang="en-US" altLang="zh-CN" dirty="0"/>
              <a:t>Air quality</a:t>
            </a:r>
          </a:p>
          <a:p>
            <a:pPr lvl="2"/>
            <a:r>
              <a:rPr lang="en-US" altLang="zh-CN" dirty="0"/>
              <a:t>Human health</a:t>
            </a:r>
          </a:p>
          <a:p>
            <a:r>
              <a:rPr lang="en-US" altLang="zh-CN" dirty="0"/>
              <a:t>National monitoring programs: 2014</a:t>
            </a:r>
          </a:p>
          <a:p>
            <a:pPr lvl="1"/>
            <a:r>
              <a:rPr lang="en-US" altLang="zh-CN" dirty="0">
                <a:solidFill>
                  <a:srgbClr val="FF0000"/>
                </a:solidFill>
              </a:rPr>
              <a:t>NNDMN</a:t>
            </a:r>
            <a:r>
              <a:rPr lang="en-US" altLang="zh-CN" dirty="0"/>
              <a:t> (2014~): China</a:t>
            </a:r>
          </a:p>
          <a:p>
            <a:pPr lvl="1"/>
            <a:r>
              <a:rPr lang="en-US" altLang="zh-CN" dirty="0" err="1"/>
              <a:t>AMoN</a:t>
            </a:r>
            <a:r>
              <a:rPr lang="en-US" altLang="zh-CN" dirty="0"/>
              <a:t>-China (2015~)</a:t>
            </a:r>
          </a:p>
          <a:p>
            <a:pPr lvl="1"/>
            <a:r>
              <a:rPr lang="en-US" altLang="zh-CN" dirty="0" err="1">
                <a:solidFill>
                  <a:srgbClr val="FF0000"/>
                </a:solidFill>
              </a:rPr>
              <a:t>AMoN</a:t>
            </a:r>
            <a:r>
              <a:rPr lang="en-US" altLang="zh-CN" dirty="0">
                <a:solidFill>
                  <a:srgbClr val="FF0000"/>
                </a:solidFill>
              </a:rPr>
              <a:t>-US: </a:t>
            </a:r>
            <a:r>
              <a:rPr lang="en-US" altLang="zh-CN" dirty="0"/>
              <a:t>US</a:t>
            </a:r>
          </a:p>
          <a:p>
            <a:pPr lvl="1"/>
            <a:r>
              <a:rPr lang="en-US" altLang="zh-CN" dirty="0">
                <a:solidFill>
                  <a:srgbClr val="FF0000"/>
                </a:solidFill>
              </a:rPr>
              <a:t>EMEP: </a:t>
            </a:r>
            <a:r>
              <a:rPr lang="en-US" altLang="zh-CN" dirty="0"/>
              <a:t>Europe</a:t>
            </a:r>
          </a:p>
          <a:p>
            <a:r>
              <a:rPr lang="en-US" altLang="zh-CN" dirty="0"/>
              <a:t>Satellite instruments</a:t>
            </a:r>
          </a:p>
          <a:p>
            <a:pPr lvl="1"/>
            <a:r>
              <a:rPr lang="en-US" altLang="zh-CN" dirty="0">
                <a:solidFill>
                  <a:srgbClr val="FF0000"/>
                </a:solidFill>
              </a:rPr>
              <a:t>IASI: 2008-2016</a:t>
            </a:r>
          </a:p>
          <a:p>
            <a:pPr lvl="2"/>
            <a:r>
              <a:rPr lang="en-US" altLang="zh-CN" dirty="0"/>
              <a:t>daytime (09:30)</a:t>
            </a:r>
          </a:p>
          <a:p>
            <a:pPr lvl="2"/>
            <a:r>
              <a:rPr lang="en-US" altLang="zh-CN" dirty="0"/>
              <a:t>processed into </a:t>
            </a:r>
            <a:r>
              <a:rPr lang="en-US" altLang="zh-CN" dirty="0">
                <a:solidFill>
                  <a:srgbClr val="FF0000"/>
                </a:solidFill>
              </a:rPr>
              <a:t>0.25°×0.25° </a:t>
            </a:r>
            <a:r>
              <a:rPr lang="en-US" altLang="zh-CN" dirty="0"/>
              <a:t>(arithmetic averaging method)</a:t>
            </a:r>
          </a:p>
          <a:p>
            <a:pPr lvl="1"/>
            <a:r>
              <a:rPr lang="en-US" altLang="zh-CN" dirty="0"/>
              <a:t>AIRS</a:t>
            </a:r>
          </a:p>
          <a:p>
            <a:pPr lvl="1"/>
            <a:r>
              <a:rPr lang="en-US" altLang="zh-CN" dirty="0" err="1"/>
              <a:t>CrIS</a:t>
            </a:r>
            <a:endParaRPr lang="en-US" altLang="zh-CN" dirty="0"/>
          </a:p>
          <a:p>
            <a:pPr lvl="1"/>
            <a:r>
              <a:rPr lang="en-US" altLang="zh-CN" dirty="0"/>
              <a:t>TES</a:t>
            </a:r>
          </a:p>
          <a:p>
            <a:r>
              <a:rPr lang="en-US" altLang="zh-CN" dirty="0"/>
              <a:t>Chemistry transport models (CTMs)——GEOS-Chem (</a:t>
            </a:r>
            <a:r>
              <a:rPr lang="en-US" altLang="zh-CN" dirty="0">
                <a:solidFill>
                  <a:srgbClr val="FF0000"/>
                </a:solidFill>
              </a:rPr>
              <a:t>vertical profile and monthly averages</a:t>
            </a:r>
            <a:r>
              <a:rPr lang="en-US" altLang="zh-CN" dirty="0"/>
              <a:t>): 2014</a:t>
            </a:r>
          </a:p>
          <a:p>
            <a:pPr lvl="1"/>
            <a:r>
              <a:rPr lang="en-US" altLang="zh-CN" dirty="0"/>
              <a:t>Daily average and 9-10am average</a:t>
            </a:r>
          </a:p>
          <a:p>
            <a:pPr lvl="1"/>
            <a:r>
              <a:rPr lang="en-US" altLang="zh-CN" dirty="0">
                <a:solidFill>
                  <a:srgbClr val="FF0000"/>
                </a:solidFill>
              </a:rPr>
              <a:t>2°×2.5°</a:t>
            </a:r>
            <a:r>
              <a:rPr lang="en-US" altLang="zh-CN" dirty="0"/>
              <a:t>×47level</a:t>
            </a:r>
          </a:p>
          <a:p>
            <a:pPr lvl="1"/>
            <a:r>
              <a:rPr lang="en-US" altLang="zh-CN" dirty="0"/>
              <a:t>Meteorological filed data: GEOS-FP</a:t>
            </a:r>
          </a:p>
          <a:p>
            <a:pPr lvl="1"/>
            <a:r>
              <a:rPr lang="en-US" altLang="zh-CN" dirty="0"/>
              <a:t>Emissions: EDGAR</a:t>
            </a:r>
          </a:p>
          <a:p>
            <a:pPr lvl="2"/>
            <a:r>
              <a:rPr lang="en-US" altLang="zh-CN" dirty="0"/>
              <a:t>East Asia: MIX</a:t>
            </a:r>
          </a:p>
          <a:p>
            <a:pPr lvl="2"/>
            <a:r>
              <a:rPr lang="en-US" altLang="zh-CN" dirty="0"/>
              <a:t>Europe: EMEP</a:t>
            </a:r>
          </a:p>
          <a:p>
            <a:pPr lvl="2"/>
            <a:r>
              <a:rPr lang="en-US" altLang="zh-CN" dirty="0"/>
              <a:t>US: NEI</a:t>
            </a:r>
          </a:p>
          <a:p>
            <a:pPr lvl="2"/>
            <a:r>
              <a:rPr lang="en-US" altLang="zh-CN" dirty="0"/>
              <a:t>Canada: CAC</a:t>
            </a:r>
          </a:p>
          <a:p>
            <a:pPr lvl="2"/>
            <a:r>
              <a:rPr lang="en-US" altLang="zh-CN" dirty="0"/>
              <a:t>Biomass burning: FINNv1 (agricultural fires, wildfire and pre-scribed burning)</a:t>
            </a:r>
          </a:p>
          <a:p>
            <a:pPr lvl="2"/>
            <a:endParaRPr lang="en-US" altLang="zh-CN" dirty="0"/>
          </a:p>
          <a:p>
            <a:pPr lvl="1"/>
            <a:endParaRPr lang="zh-CN" altLang="en-US" dirty="0"/>
          </a:p>
        </p:txBody>
      </p:sp>
      <p:pic>
        <p:nvPicPr>
          <p:cNvPr id="7" name="图片 6">
            <a:extLst>
              <a:ext uri="{FF2B5EF4-FFF2-40B4-BE49-F238E27FC236}">
                <a16:creationId xmlns:a16="http://schemas.microsoft.com/office/drawing/2014/main" id="{D9F36726-9460-41DC-AC59-9569E0A33B8E}"/>
              </a:ext>
            </a:extLst>
          </p:cNvPr>
          <p:cNvPicPr>
            <a:picLocks noChangeAspect="1"/>
          </p:cNvPicPr>
          <p:nvPr/>
        </p:nvPicPr>
        <p:blipFill>
          <a:blip r:embed="rId3"/>
          <a:stretch>
            <a:fillRect/>
          </a:stretch>
        </p:blipFill>
        <p:spPr>
          <a:xfrm>
            <a:off x="8886647" y="601370"/>
            <a:ext cx="3257906" cy="2492179"/>
          </a:xfrm>
          <a:prstGeom prst="rect">
            <a:avLst/>
          </a:prstGeom>
        </p:spPr>
      </p:pic>
      <p:sp>
        <p:nvSpPr>
          <p:cNvPr id="9" name="文本框 8">
            <a:extLst>
              <a:ext uri="{FF2B5EF4-FFF2-40B4-BE49-F238E27FC236}">
                <a16:creationId xmlns:a16="http://schemas.microsoft.com/office/drawing/2014/main" id="{36AC6C60-F9E4-4A2D-A17A-A6FE96031CC4}"/>
              </a:ext>
            </a:extLst>
          </p:cNvPr>
          <p:cNvSpPr txBox="1"/>
          <p:nvPr/>
        </p:nvSpPr>
        <p:spPr>
          <a:xfrm>
            <a:off x="9515165" y="3718804"/>
            <a:ext cx="2000869" cy="369332"/>
          </a:xfrm>
          <a:prstGeom prst="rect">
            <a:avLst/>
          </a:prstGeom>
          <a:noFill/>
        </p:spPr>
        <p:txBody>
          <a:bodyPr wrap="none" rtlCol="0">
            <a:spAutoFit/>
          </a:bodyPr>
          <a:lstStyle/>
          <a:p>
            <a:r>
              <a:rPr lang="en-US" altLang="zh-CN" dirty="0"/>
              <a:t>(</a:t>
            </a:r>
            <a:r>
              <a:rPr lang="en-US" altLang="zh-CN" dirty="0" err="1"/>
              <a:t>Basto</a:t>
            </a:r>
            <a:r>
              <a:rPr lang="en-US" altLang="zh-CN" dirty="0"/>
              <a:t> et al., 2015)</a:t>
            </a:r>
            <a:endParaRPr lang="zh-CN" altLang="en-US" dirty="0"/>
          </a:p>
        </p:txBody>
      </p:sp>
      <p:sp>
        <p:nvSpPr>
          <p:cNvPr id="11" name="文本框 10">
            <a:extLst>
              <a:ext uri="{FF2B5EF4-FFF2-40B4-BE49-F238E27FC236}">
                <a16:creationId xmlns:a16="http://schemas.microsoft.com/office/drawing/2014/main" id="{071427EA-66D4-4E57-AD3A-B3AB85BA0F2D}"/>
              </a:ext>
            </a:extLst>
          </p:cNvPr>
          <p:cNvSpPr txBox="1"/>
          <p:nvPr/>
        </p:nvSpPr>
        <p:spPr>
          <a:xfrm>
            <a:off x="8903329" y="3118121"/>
            <a:ext cx="3005750" cy="646331"/>
          </a:xfrm>
          <a:prstGeom prst="rect">
            <a:avLst/>
          </a:prstGeom>
          <a:noFill/>
        </p:spPr>
        <p:txBody>
          <a:bodyPr wrap="square" rtlCol="0">
            <a:spAutoFit/>
          </a:bodyPr>
          <a:lstStyle/>
          <a:p>
            <a:pPr algn="ctr"/>
            <a:r>
              <a:rPr lang="en-US" altLang="zh-CN" b="1" dirty="0"/>
              <a:t>soil seed bank </a:t>
            </a:r>
            <a:r>
              <a:rPr lang="en-US" altLang="zh-CN" dirty="0"/>
              <a:t>depletion by </a:t>
            </a:r>
            <a:r>
              <a:rPr lang="en-US" altLang="zh-CN" b="1" dirty="0"/>
              <a:t>N</a:t>
            </a:r>
            <a:r>
              <a:rPr lang="en-US" altLang="zh-CN" dirty="0"/>
              <a:t> pollution</a:t>
            </a:r>
            <a:endParaRPr lang="zh-CN" altLang="en-US" dirty="0"/>
          </a:p>
        </p:txBody>
      </p:sp>
      <p:pic>
        <p:nvPicPr>
          <p:cNvPr id="12" name="图片 11">
            <a:extLst>
              <a:ext uri="{FF2B5EF4-FFF2-40B4-BE49-F238E27FC236}">
                <a16:creationId xmlns:a16="http://schemas.microsoft.com/office/drawing/2014/main" id="{6C683B65-E73E-4A29-80BC-D988F21C331C}"/>
              </a:ext>
            </a:extLst>
          </p:cNvPr>
          <p:cNvPicPr>
            <a:picLocks noChangeAspect="1"/>
          </p:cNvPicPr>
          <p:nvPr/>
        </p:nvPicPr>
        <p:blipFill rotWithShape="1">
          <a:blip r:embed="rId4"/>
          <a:srcRect l="42995"/>
          <a:stretch/>
        </p:blipFill>
        <p:spPr>
          <a:xfrm>
            <a:off x="5257800" y="679010"/>
            <a:ext cx="3645529" cy="2492179"/>
          </a:xfrm>
          <a:prstGeom prst="rect">
            <a:avLst/>
          </a:prstGeom>
        </p:spPr>
      </p:pic>
      <p:sp>
        <p:nvSpPr>
          <p:cNvPr id="14" name="文本框 13">
            <a:extLst>
              <a:ext uri="{FF2B5EF4-FFF2-40B4-BE49-F238E27FC236}">
                <a16:creationId xmlns:a16="http://schemas.microsoft.com/office/drawing/2014/main" id="{BD449AF9-B7C4-4C5B-80B6-A3BC8C5F17A6}"/>
              </a:ext>
            </a:extLst>
          </p:cNvPr>
          <p:cNvSpPr txBox="1"/>
          <p:nvPr/>
        </p:nvSpPr>
        <p:spPr>
          <a:xfrm>
            <a:off x="6066680" y="3749327"/>
            <a:ext cx="1829347" cy="369332"/>
          </a:xfrm>
          <a:prstGeom prst="rect">
            <a:avLst/>
          </a:prstGeom>
          <a:noFill/>
        </p:spPr>
        <p:txBody>
          <a:bodyPr wrap="none" rtlCol="0">
            <a:spAutoFit/>
          </a:bodyPr>
          <a:lstStyle/>
          <a:p>
            <a:r>
              <a:rPr lang="en-US" altLang="zh-CN" dirty="0"/>
              <a:t>(Kim et al., 2014)</a:t>
            </a:r>
            <a:endParaRPr lang="zh-CN" altLang="en-US" dirty="0"/>
          </a:p>
        </p:txBody>
      </p:sp>
      <p:sp>
        <p:nvSpPr>
          <p:cNvPr id="16" name="文本框 15">
            <a:extLst>
              <a:ext uri="{FF2B5EF4-FFF2-40B4-BE49-F238E27FC236}">
                <a16:creationId xmlns:a16="http://schemas.microsoft.com/office/drawing/2014/main" id="{7EDA2F56-298F-46AD-8F44-CBB42B89FF93}"/>
              </a:ext>
            </a:extLst>
          </p:cNvPr>
          <p:cNvSpPr txBox="1"/>
          <p:nvPr/>
        </p:nvSpPr>
        <p:spPr>
          <a:xfrm>
            <a:off x="5478479" y="3140679"/>
            <a:ext cx="3005750" cy="646331"/>
          </a:xfrm>
          <a:prstGeom prst="rect">
            <a:avLst/>
          </a:prstGeom>
          <a:noFill/>
        </p:spPr>
        <p:txBody>
          <a:bodyPr wrap="square" rtlCol="0">
            <a:spAutoFit/>
          </a:bodyPr>
          <a:lstStyle/>
          <a:p>
            <a:pPr algn="ctr"/>
            <a:r>
              <a:rPr lang="en-US" altLang="zh-CN" b="1" dirty="0"/>
              <a:t>Atmospheric N </a:t>
            </a:r>
            <a:r>
              <a:rPr lang="en-US" altLang="zh-CN" dirty="0"/>
              <a:t>deposition to the</a:t>
            </a:r>
            <a:r>
              <a:rPr lang="en-US" altLang="zh-CN" b="1" dirty="0"/>
              <a:t> South China Sea </a:t>
            </a:r>
            <a:endParaRPr lang="zh-CN" altLang="en-US" dirty="0"/>
          </a:p>
        </p:txBody>
      </p:sp>
    </p:spTree>
    <p:extLst>
      <p:ext uri="{BB962C8B-B14F-4D97-AF65-F5344CB8AC3E}">
        <p14:creationId xmlns:p14="http://schemas.microsoft.com/office/powerpoint/2010/main" val="189560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FDD1D-4F79-4585-9639-34E95ABD742C}"/>
              </a:ext>
            </a:extLst>
          </p:cNvPr>
          <p:cNvSpPr>
            <a:spLocks noGrp="1"/>
          </p:cNvSpPr>
          <p:nvPr>
            <p:ph type="title"/>
          </p:nvPr>
        </p:nvSpPr>
        <p:spPr>
          <a:xfrm>
            <a:off x="0" y="-375539"/>
            <a:ext cx="12192000" cy="1325563"/>
          </a:xfrm>
        </p:spPr>
        <p:txBody>
          <a:bodyPr/>
          <a:lstStyle/>
          <a:p>
            <a:r>
              <a:rPr lang="en-US" altLang="zh-CN" dirty="0"/>
              <a:t>Estimation of surface NH3 concentration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97AFF32-5E80-48B0-A530-2F3203783FD9}"/>
                  </a:ext>
                </a:extLst>
              </p:cNvPr>
              <p:cNvSpPr>
                <a:spLocks noGrp="1"/>
              </p:cNvSpPr>
              <p:nvPr>
                <p:ph idx="1"/>
              </p:nvPr>
            </p:nvSpPr>
            <p:spPr>
              <a:xfrm>
                <a:off x="838200" y="630936"/>
                <a:ext cx="11353800" cy="6227063"/>
              </a:xfrm>
            </p:spPr>
            <p:txBody>
              <a:bodyPr>
                <a:normAutofit fontScale="70000" lnSpcReduction="20000"/>
              </a:bodyPr>
              <a:lstStyle/>
              <a:p>
                <a:r>
                  <a:rPr lang="en-US" altLang="zh-CN" dirty="0"/>
                  <a:t>Step1:</a:t>
                </a:r>
                <a:r>
                  <a:rPr lang="zh-CN" altLang="en-US" dirty="0"/>
                  <a:t> </a:t>
                </a:r>
                <a:r>
                  <a:rPr lang="en-US" altLang="zh-CN" dirty="0"/>
                  <a:t>fit </a:t>
                </a:r>
                <a:r>
                  <a:rPr lang="en-US" altLang="zh-CN" dirty="0">
                    <a:solidFill>
                      <a:srgbClr val="FF0000"/>
                    </a:solidFill>
                  </a:rPr>
                  <a:t>NH3 profile</a:t>
                </a:r>
                <a:r>
                  <a:rPr lang="en-US" altLang="zh-CN" dirty="0"/>
                  <a:t> at each grid box——</a:t>
                </a:r>
                <a:r>
                  <a:rPr lang="en-US" altLang="zh-CN" dirty="0">
                    <a:solidFill>
                      <a:srgbClr val="FF0000"/>
                    </a:solidFill>
                  </a:rPr>
                  <a:t>Gaussian function</a:t>
                </a:r>
              </a:p>
              <a:p>
                <a:pPr lvl="1"/>
                <a14:m>
                  <m:oMath xmlns:m="http://schemas.openxmlformats.org/officeDocument/2006/math">
                    <m:r>
                      <a:rPr lang="zh-CN" altLang="en-US" i="1" smtClean="0">
                        <a:latin typeface="Cambria Math" panose="02040503050406030204" pitchFamily="18" charset="0"/>
                      </a:rPr>
                      <m:t>𝜌</m:t>
                    </m:r>
                    <m:r>
                      <a:rPr lang="en-US" altLang="zh-CN" b="0" i="1" smtClean="0">
                        <a:latin typeface="Cambria Math" panose="02040503050406030204" pitchFamily="18" charset="0"/>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𝑚𝑎𝑥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𝑧</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sup>
                        </m:sSup>
                      </m:e>
                    </m:nary>
                  </m:oMath>
                </a14:m>
                <a:endParaRPr lang="en-US" altLang="zh-CN" dirty="0"/>
              </a:p>
              <a:p>
                <a:pPr lvl="2"/>
                <a14:m>
                  <m:oMath xmlns:m="http://schemas.openxmlformats.org/officeDocument/2006/math">
                    <m:r>
                      <a:rPr lang="zh-CN" altLang="en-US" i="1" smtClean="0">
                        <a:latin typeface="Cambria Math" panose="02040503050406030204" pitchFamily="18" charset="0"/>
                      </a:rPr>
                      <m:t>𝜌</m:t>
                    </m:r>
                  </m:oMath>
                </a14:m>
                <a:r>
                  <a:rPr lang="en-US" altLang="zh-CN" dirty="0"/>
                  <a:t>: NH3 concentrations at the layer height </a:t>
                </a:r>
                <a14:m>
                  <m:oMath xmlns:m="http://schemas.openxmlformats.org/officeDocument/2006/math">
                    <m:r>
                      <a:rPr lang="en-US" altLang="zh-CN" i="1">
                        <a:latin typeface="Cambria Math" panose="02040503050406030204" pitchFamily="18" charset="0"/>
                      </a:rPr>
                      <m:t>𝑧</m:t>
                    </m:r>
                  </m:oMath>
                </a14:m>
                <a:endParaRPr lang="en-US" altLang="zh-CN" dirty="0"/>
              </a:p>
              <a:p>
                <a:pPr lvl="2"/>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𝑚𝑎𝑥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oMath>
                </a14:m>
                <a:r>
                  <a:rPr lang="en-US" altLang="zh-CN" dirty="0"/>
                  <a:t>: the maximum NH3 concentrations at the height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0,</m:t>
                        </m:r>
                        <m:r>
                          <a:rPr lang="en-US" altLang="zh-CN" i="1">
                            <a:latin typeface="Cambria Math" panose="02040503050406030204" pitchFamily="18" charset="0"/>
                          </a:rPr>
                          <m:t>𝑖</m:t>
                        </m:r>
                      </m:sub>
                    </m:sSub>
                  </m:oMath>
                </a14:m>
                <a:endParaRPr lang="en-US" altLang="zh-CN" dirty="0"/>
              </a:p>
              <a:p>
                <a:pPr lvl="2"/>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𝑖</m:t>
                        </m:r>
                      </m:sub>
                    </m:sSub>
                  </m:oMath>
                </a14:m>
                <a:r>
                  <a:rPr lang="en-US" altLang="zh-CN" dirty="0"/>
                  <a:t>: an indicator for the spread or thickness of the NH3 concentrations</a:t>
                </a:r>
              </a:p>
              <a:p>
                <a:r>
                  <a:rPr lang="en-US" altLang="zh-CN" dirty="0"/>
                  <a:t>Step2: Extrapolate NH3 concentrations at any height——</a:t>
                </a:r>
                <a14:m>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𝐺</m:t>
                        </m:r>
                      </m:e>
                      <m:sub>
                        <m:r>
                          <a:rPr lang="en-US" altLang="zh-CN" b="0" i="1" smtClean="0">
                            <a:solidFill>
                              <a:srgbClr val="FF0000"/>
                            </a:solidFill>
                            <a:latin typeface="Cambria Math" panose="02040503050406030204" pitchFamily="18" charset="0"/>
                          </a:rPr>
                          <m:t>𝐺𝐸𝑂𝑆</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𝐶h𝑒𝑚</m:t>
                        </m:r>
                      </m:sub>
                    </m:sSub>
                  </m:oMath>
                </a14:m>
                <a:endParaRPr lang="en-US" altLang="zh-CN" dirty="0"/>
              </a:p>
              <a:p>
                <a:r>
                  <a:rPr lang="en-US" altLang="zh-CN" dirty="0"/>
                  <a:t>Step3: Aggregated the IASI NH3 columns </a:t>
                </a:r>
                <a:r>
                  <a:rPr lang="zh-CN" altLang="en-US" dirty="0"/>
                  <a:t>𝛺𝐼𝐴𝑆𝐼</a:t>
                </a:r>
                <a:r>
                  <a:rPr lang="en-US" altLang="zh-CN" dirty="0"/>
                  <a:t>(0.25°×0.25°) to the GEOS-Chem grid size </a:t>
                </a:r>
                <a14:m>
                  <m:oMath xmlns:m="http://schemas.openxmlformats.org/officeDocument/2006/math">
                    <m:acc>
                      <m:accPr>
                        <m:chr m:val="̅"/>
                        <m:ctrlPr>
                          <a:rPr lang="en-US" altLang="zh-CN" i="1" smtClean="0">
                            <a:solidFill>
                              <a:srgbClr val="FF0000"/>
                            </a:solidFill>
                            <a:latin typeface="Cambria Math" panose="02040503050406030204" pitchFamily="18" charset="0"/>
                          </a:rPr>
                        </m:ctrlPr>
                      </m:accPr>
                      <m:e>
                        <m:r>
                          <m:rPr>
                            <m:nor/>
                          </m:rPr>
                          <a:rPr lang="zh-CN" altLang="en-US" dirty="0">
                            <a:solidFill>
                              <a:srgbClr val="FF0000"/>
                            </a:solidFill>
                          </a:rPr>
                          <m:t>𝛺</m:t>
                        </m:r>
                        <m:r>
                          <m:rPr>
                            <m:nor/>
                          </m:rPr>
                          <a:rPr lang="zh-CN" altLang="en-US" dirty="0">
                            <a:solidFill>
                              <a:srgbClr val="FF0000"/>
                            </a:solidFill>
                          </a:rPr>
                          <m:t>𝐼𝐴𝑆𝐼</m:t>
                        </m:r>
                      </m:e>
                    </m:acc>
                  </m:oMath>
                </a14:m>
                <a:r>
                  <a:rPr lang="zh-CN" altLang="en-US" dirty="0"/>
                  <a:t> </a:t>
                </a:r>
                <a:r>
                  <a:rPr lang="en-US" altLang="zh-CN" dirty="0"/>
                  <a:t>(2°× 2.5°)——</a:t>
                </a:r>
                <a:r>
                  <a:rPr lang="en-US" altLang="zh-CN" dirty="0">
                    <a:solidFill>
                      <a:srgbClr val="FF0000"/>
                    </a:solidFill>
                  </a:rPr>
                  <a:t>averaging method</a:t>
                </a:r>
              </a:p>
              <a:p>
                <a:pPr lvl="1"/>
                <a14:m>
                  <m:oMath xmlns:m="http://schemas.openxmlformats.org/officeDocument/2006/math">
                    <m:acc>
                      <m:accPr>
                        <m:chr m:val="̅"/>
                        <m:ctrlPr>
                          <a:rPr lang="en-US" altLang="zh-CN" b="0" i="1" smtClean="0">
                            <a:solidFill>
                              <a:schemeClr val="tx1"/>
                            </a:solidFill>
                            <a:latin typeface="Cambria Math" panose="02040503050406030204" pitchFamily="18" charset="0"/>
                          </a:rPr>
                        </m:ctrlPr>
                      </m:accPr>
                      <m:e>
                        <m:sSub>
                          <m:sSubPr>
                            <m:ctrlPr>
                              <a:rPr lang="en-US" altLang="zh-CN" b="0" i="1" smtClean="0">
                                <a:solidFill>
                                  <a:schemeClr val="tx1"/>
                                </a:solidFill>
                                <a:latin typeface="Cambria Math" panose="02040503050406030204" pitchFamily="18" charset="0"/>
                              </a:rPr>
                            </m:ctrlPr>
                          </m:sSubPr>
                          <m:e>
                            <m:r>
                              <m:rPr>
                                <m:nor/>
                              </m:rPr>
                              <a:rPr lang="en-US" altLang="zh-CN" b="0" i="0" smtClean="0">
                                <a:solidFill>
                                  <a:schemeClr val="tx1"/>
                                </a:solidFill>
                                <a:latin typeface="Cambria Math" panose="02040503050406030204" pitchFamily="18" charset="0"/>
                              </a:rPr>
                              <m:t>G</m:t>
                            </m:r>
                          </m:e>
                          <m:sub>
                            <m:sSub>
                              <m:sSubPr>
                                <m:ctrlPr>
                                  <a:rPr lang="en-US" altLang="zh-CN" b="0" i="1" smtClean="0">
                                    <a:solidFill>
                                      <a:schemeClr val="tx1"/>
                                    </a:solidFill>
                                    <a:latin typeface="Cambria Math" panose="02040503050406030204" pitchFamily="18" charset="0"/>
                                  </a:rPr>
                                </m:ctrlPr>
                              </m:sSubPr>
                              <m:e>
                                <m:r>
                                  <m:rPr>
                                    <m:nor/>
                                  </m:rPr>
                                  <a:rPr lang="zh-CN" altLang="en-US" i="1" dirty="0">
                                    <a:solidFill>
                                      <a:schemeClr val="tx1"/>
                                    </a:solidFill>
                                  </a:rPr>
                                  <m:t>IASI</m:t>
                                </m:r>
                              </m:e>
                              <m:sub>
                                <m:r>
                                  <a:rPr lang="en-US" altLang="zh-CN" b="0" i="1" smtClean="0">
                                    <a:solidFill>
                                      <a:schemeClr val="tx1"/>
                                    </a:solidFill>
                                    <a:latin typeface="Cambria Math" panose="02040503050406030204" pitchFamily="18" charset="0"/>
                                  </a:rPr>
                                  <m:t>9−10</m:t>
                                </m:r>
                              </m:sub>
                            </m:sSub>
                          </m:sub>
                        </m:sSub>
                      </m:e>
                    </m:acc>
                    <m:r>
                      <a:rPr lang="en-US" altLang="zh-CN" b="0" i="0" dirty="0" smtClean="0">
                        <a:solidFill>
                          <a:schemeClr val="tx1"/>
                        </a:solidFill>
                        <a:latin typeface="Cambria Math" panose="02040503050406030204" pitchFamily="18" charset="0"/>
                      </a:rPr>
                      <m:t>=</m:t>
                    </m:r>
                    <m:f>
                      <m:fPr>
                        <m:ctrlPr>
                          <a:rPr lang="en-US" altLang="zh-CN" b="0" i="1" dirty="0" smtClean="0">
                            <a:solidFill>
                              <a:schemeClr val="tx1"/>
                            </a:solidFill>
                            <a:latin typeface="Cambria Math" panose="02040503050406030204" pitchFamily="18" charset="0"/>
                          </a:rPr>
                        </m:ctrlPr>
                      </m:fPr>
                      <m:num>
                        <m:sSub>
                          <m:sSubPr>
                            <m:ctrlPr>
                              <a:rPr lang="en-US" altLang="zh-CN" b="0" i="1" dirty="0" smtClean="0">
                                <a:solidFill>
                                  <a:schemeClr val="tx1"/>
                                </a:solidFill>
                                <a:latin typeface="Cambria Math" panose="02040503050406030204" pitchFamily="18" charset="0"/>
                              </a:rPr>
                            </m:ctrlPr>
                          </m:sSubPr>
                          <m:e>
                            <m:r>
                              <a:rPr lang="en-US" altLang="zh-CN" b="0" i="1" dirty="0" smtClean="0">
                                <a:solidFill>
                                  <a:schemeClr val="tx1"/>
                                </a:solidFill>
                                <a:latin typeface="Cambria Math" panose="02040503050406030204" pitchFamily="18" charset="0"/>
                              </a:rPr>
                              <m:t>𝐺</m:t>
                            </m:r>
                          </m:e>
                          <m:sub>
                            <m:r>
                              <a:rPr lang="en-US" altLang="zh-CN" b="0" i="1" dirty="0" smtClean="0">
                                <a:solidFill>
                                  <a:schemeClr val="tx1"/>
                                </a:solidFill>
                                <a:latin typeface="Cambria Math" panose="02040503050406030204" pitchFamily="18" charset="0"/>
                              </a:rPr>
                              <m:t>𝐺𝐸𝑂𝑆</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𝐶h𝑒𝑚</m:t>
                            </m:r>
                          </m:sub>
                        </m:sSub>
                      </m:num>
                      <m:den>
                        <m:sSub>
                          <m:sSubPr>
                            <m:ctrlPr>
                              <a:rPr lang="en-US" altLang="zh-CN" b="0" i="1" dirty="0" smtClean="0">
                                <a:solidFill>
                                  <a:schemeClr val="tx1"/>
                                </a:solidFill>
                                <a:latin typeface="Cambria Math" panose="02040503050406030204" pitchFamily="18" charset="0"/>
                              </a:rPr>
                            </m:ctrlPr>
                          </m:sSubPr>
                          <m:e>
                            <m:r>
                              <m:rPr>
                                <m:sty m:val="p"/>
                              </m:rPr>
                              <a:rPr lang="en-US" altLang="zh-CN" i="0" dirty="0">
                                <a:solidFill>
                                  <a:schemeClr val="tx1"/>
                                </a:solidFill>
                                <a:latin typeface="Cambria Math" panose="02040503050406030204" pitchFamily="18" charset="0"/>
                              </a:rPr>
                              <m:t>Ω</m:t>
                            </m:r>
                          </m:e>
                          <m:sub>
                            <m:r>
                              <a:rPr lang="en-US" altLang="zh-CN" b="0" i="1" dirty="0" smtClean="0">
                                <a:solidFill>
                                  <a:schemeClr val="tx1"/>
                                </a:solidFill>
                                <a:latin typeface="Cambria Math" panose="02040503050406030204" pitchFamily="18" charset="0"/>
                              </a:rPr>
                              <m:t>𝐺𝐸𝑂𝑆</m:t>
                            </m:r>
                            <m:r>
                              <a:rPr lang="en-US" altLang="zh-CN" b="0" i="1" dirty="0" smtClean="0">
                                <a:solidFill>
                                  <a:schemeClr val="tx1"/>
                                </a:solidFill>
                                <a:latin typeface="Cambria Math" panose="02040503050406030204" pitchFamily="18" charset="0"/>
                              </a:rPr>
                              <m:t>−</m:t>
                            </m:r>
                            <m:r>
                              <a:rPr lang="en-US" altLang="zh-CN" b="0" i="1" dirty="0" smtClean="0">
                                <a:solidFill>
                                  <a:schemeClr val="tx1"/>
                                </a:solidFill>
                                <a:latin typeface="Cambria Math" panose="02040503050406030204" pitchFamily="18" charset="0"/>
                              </a:rPr>
                              <m:t>𝐶</m:t>
                            </m:r>
                            <m:r>
                              <m:rPr>
                                <m:sty m:val="p"/>
                              </m:rPr>
                              <a:rPr lang="en-US" altLang="zh-CN" i="1" dirty="0">
                                <a:solidFill>
                                  <a:schemeClr val="tx1"/>
                                </a:solidFill>
                                <a:latin typeface="Cambria Math" panose="02040503050406030204" pitchFamily="18" charset="0"/>
                              </a:rPr>
                              <m:t>hem</m:t>
                            </m:r>
                          </m:sub>
                        </m:sSub>
                      </m:den>
                    </m:f>
                    <m:r>
                      <a:rPr lang="en-US" altLang="zh-CN" b="0" i="1" dirty="0" smtClean="0">
                        <a:latin typeface="Cambria Math" panose="02040503050406030204" pitchFamily="18" charset="0"/>
                        <a:ea typeface="Cambria Math" panose="02040503050406030204" pitchFamily="18" charset="0"/>
                      </a:rPr>
                      <m:t>×</m:t>
                    </m:r>
                    <m:acc>
                      <m:accPr>
                        <m:chr m:val="̅"/>
                        <m:ctrlPr>
                          <a:rPr lang="en-US" altLang="zh-CN" b="0" i="1" dirty="0" smtClean="0">
                            <a:latin typeface="Cambria Math" panose="02040503050406030204" pitchFamily="18" charset="0"/>
                            <a:ea typeface="Cambria Math" panose="02040503050406030204" pitchFamily="18" charset="0"/>
                          </a:rPr>
                        </m:ctrlPr>
                      </m:accPr>
                      <m:e>
                        <m:sSub>
                          <m:sSubPr>
                            <m:ctrlPr>
                              <a:rPr lang="en-US" altLang="zh-CN" b="0" i="1" dirty="0" smtClean="0">
                                <a:latin typeface="Cambria Math" panose="02040503050406030204" pitchFamily="18" charset="0"/>
                              </a:rPr>
                            </m:ctrlPr>
                          </m:sSubPr>
                          <m:e>
                            <m:r>
                              <m:rPr>
                                <m:sty m:val="p"/>
                              </m:rPr>
                              <a:rPr lang="en-US" altLang="zh-CN" i="0" dirty="0">
                                <a:latin typeface="Cambria Math" panose="02040503050406030204" pitchFamily="18" charset="0"/>
                              </a:rPr>
                              <m:t>Ω</m:t>
                            </m:r>
                          </m:e>
                          <m:sub>
                            <m:sSub>
                              <m:sSubPr>
                                <m:ctrlPr>
                                  <a:rPr lang="en-US" altLang="zh-CN" i="1" dirty="0">
                                    <a:latin typeface="Cambria Math" panose="02040503050406030204" pitchFamily="18" charset="0"/>
                                  </a:rPr>
                                </m:ctrlPr>
                              </m:sSubPr>
                              <m:e>
                                <m:r>
                                  <m:rPr>
                                    <m:nor/>
                                  </m:rPr>
                                  <a:rPr lang="zh-CN" altLang="en-US" i="1" dirty="0"/>
                                  <m:t>IASI</m:t>
                                </m:r>
                              </m:e>
                              <m:sub>
                                <m:r>
                                  <a:rPr lang="en-US" altLang="zh-CN" i="1">
                                    <a:latin typeface="Cambria Math" panose="02040503050406030204" pitchFamily="18" charset="0"/>
                                  </a:rPr>
                                  <m:t>9−10</m:t>
                                </m:r>
                              </m:sub>
                            </m:sSub>
                          </m:sub>
                        </m:sSub>
                      </m:e>
                    </m:acc>
                  </m:oMath>
                </a14:m>
                <a:endParaRPr lang="en-US" altLang="zh-CN" dirty="0"/>
              </a:p>
              <a:p>
                <a:pPr lvl="2"/>
                <a14:m>
                  <m:oMath xmlns:m="http://schemas.openxmlformats.org/officeDocument/2006/math">
                    <m:acc>
                      <m:accPr>
                        <m:chr m:val="̅"/>
                        <m:ctrlPr>
                          <a:rPr lang="en-US" altLang="zh-CN" i="1" smtClean="0">
                            <a:solidFill>
                              <a:srgbClr val="FF0000"/>
                            </a:solidFill>
                            <a:latin typeface="Cambria Math" panose="02040503050406030204" pitchFamily="18" charset="0"/>
                          </a:rPr>
                        </m:ctrlPr>
                      </m:accPr>
                      <m:e>
                        <m:sSub>
                          <m:sSubPr>
                            <m:ctrlPr>
                              <a:rPr lang="en-US" altLang="zh-CN" i="1" smtClean="0">
                                <a:solidFill>
                                  <a:srgbClr val="FF0000"/>
                                </a:solidFill>
                                <a:latin typeface="Cambria Math" panose="02040503050406030204" pitchFamily="18" charset="0"/>
                              </a:rPr>
                            </m:ctrlPr>
                          </m:sSubPr>
                          <m:e>
                            <m:r>
                              <m:rPr>
                                <m:nor/>
                              </m:rPr>
                              <a:rPr lang="en-US" altLang="zh-CN" b="0" i="0" smtClean="0">
                                <a:solidFill>
                                  <a:srgbClr val="FF0000"/>
                                </a:solidFill>
                                <a:latin typeface="Cambria Math" panose="02040503050406030204" pitchFamily="18" charset="0"/>
                              </a:rPr>
                              <m:t>G</m:t>
                            </m:r>
                          </m:e>
                          <m:sub>
                            <m:sSub>
                              <m:sSubPr>
                                <m:ctrlPr>
                                  <a:rPr lang="en-US" altLang="zh-CN" i="1" smtClean="0">
                                    <a:solidFill>
                                      <a:srgbClr val="FF0000"/>
                                    </a:solidFill>
                                    <a:latin typeface="Cambria Math" panose="02040503050406030204" pitchFamily="18" charset="0"/>
                                  </a:rPr>
                                </m:ctrlPr>
                              </m:sSubPr>
                              <m:e>
                                <m:r>
                                  <m:rPr>
                                    <m:nor/>
                                  </m:rPr>
                                  <a:rPr lang="zh-CN" altLang="en-US" dirty="0">
                                    <a:solidFill>
                                      <a:srgbClr val="FF0000"/>
                                    </a:solidFill>
                                  </a:rPr>
                                  <m:t>𝐼𝐴𝑆𝐼</m:t>
                                </m:r>
                              </m:e>
                              <m:sub>
                                <m:r>
                                  <a:rPr lang="en-US" altLang="zh-CN" b="0" i="1" smtClean="0">
                                    <a:solidFill>
                                      <a:srgbClr val="FF0000"/>
                                    </a:solidFill>
                                    <a:latin typeface="Cambria Math" panose="02040503050406030204" pitchFamily="18" charset="0"/>
                                  </a:rPr>
                                  <m:t>9−10</m:t>
                                </m:r>
                              </m:sub>
                            </m:sSub>
                          </m:sub>
                        </m:sSub>
                      </m:e>
                    </m:acc>
                  </m:oMath>
                </a14:m>
                <a:r>
                  <a:rPr lang="en-US" altLang="zh-CN" dirty="0"/>
                  <a:t>: the </a:t>
                </a:r>
                <a:r>
                  <a:rPr lang="en-US" altLang="zh-CN" dirty="0">
                    <a:solidFill>
                      <a:srgbClr val="FF0000"/>
                    </a:solidFill>
                  </a:rPr>
                  <a:t>satellite-derived surface NH3 concentrations </a:t>
                </a:r>
                <a:r>
                  <a:rPr lang="en-US" altLang="zh-CN" dirty="0"/>
                  <a:t>at a GEOS-Chem grid size at 9-10am</a:t>
                </a:r>
              </a:p>
              <a:p>
                <a:pPr lvl="2"/>
                <a14:m>
                  <m:oMath xmlns:m="http://schemas.openxmlformats.org/officeDocument/2006/math">
                    <m:f>
                      <m:fPr>
                        <m:ctrlPr>
                          <a:rPr lang="en-US" altLang="zh-CN" b="0" i="1" dirty="0" smtClean="0">
                            <a:latin typeface="Cambria Math" panose="02040503050406030204" pitchFamily="18" charset="0"/>
                          </a:rPr>
                        </m:ctrlPr>
                      </m:fPr>
                      <m:num>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𝐺</m:t>
                            </m:r>
                          </m:e>
                          <m:sub>
                            <m:r>
                              <a:rPr lang="en-US" altLang="zh-CN" b="0" i="1" dirty="0" smtClean="0">
                                <a:latin typeface="Cambria Math" panose="02040503050406030204" pitchFamily="18" charset="0"/>
                              </a:rPr>
                              <m:t>𝐺𝐸𝑂𝑆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𝐶h𝑒𝑚</m:t>
                            </m:r>
                          </m:sub>
                        </m:sSub>
                      </m:num>
                      <m:den>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Ω</m:t>
                            </m:r>
                          </m:e>
                          <m:sub>
                            <m:r>
                              <a:rPr lang="en-US" altLang="zh-CN" b="0" i="1" dirty="0" smtClean="0">
                                <a:latin typeface="Cambria Math" panose="02040503050406030204" pitchFamily="18" charset="0"/>
                              </a:rPr>
                              <m:t>𝐺𝐸𝑂𝑆</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𝐶</m:t>
                            </m:r>
                            <m:r>
                              <m:rPr>
                                <m:sty m:val="p"/>
                              </m:rPr>
                              <a:rPr lang="en-US" altLang="zh-CN" i="1" dirty="0">
                                <a:latin typeface="Cambria Math" panose="02040503050406030204" pitchFamily="18" charset="0"/>
                              </a:rPr>
                              <m:t>hem</m:t>
                            </m:r>
                          </m:sub>
                        </m:sSub>
                      </m:den>
                    </m:f>
                  </m:oMath>
                </a14:m>
                <a:r>
                  <a:rPr lang="en-US" altLang="zh-CN" dirty="0"/>
                  <a:t>: surface NH3 concentrations to NH3 columns calculated from GEOS-Chem</a:t>
                </a:r>
              </a:p>
              <a:p>
                <a:r>
                  <a:rPr lang="en-US" altLang="zh-CN" dirty="0"/>
                  <a:t>Step4: Downscale——satellite-derived scaling factor</a:t>
                </a:r>
              </a:p>
              <a:p>
                <a:pPr lvl="1"/>
                <a14:m>
                  <m:oMath xmlns:m="http://schemas.openxmlformats.org/officeDocument/2006/math">
                    <m:sSub>
                      <m:sSubPr>
                        <m:ctrlPr>
                          <a:rPr lang="en-US" altLang="zh-CN" i="1" smtClean="0">
                            <a:latin typeface="Cambria Math" panose="02040503050406030204" pitchFamily="18" charset="0"/>
                          </a:rPr>
                        </m:ctrlPr>
                      </m:sSubPr>
                      <m:e>
                        <m:r>
                          <m:rPr>
                            <m:nor/>
                          </m:rPr>
                          <a:rPr lang="en-US" altLang="zh-CN" b="0" i="0" smtClean="0">
                            <a:latin typeface="Cambria Math" panose="02040503050406030204" pitchFamily="18" charset="0"/>
                          </a:rPr>
                          <m:t>G</m:t>
                        </m:r>
                      </m:e>
                      <m:sub>
                        <m:sSub>
                          <m:sSubPr>
                            <m:ctrlPr>
                              <a:rPr lang="en-US" altLang="zh-CN" i="1" smtClean="0">
                                <a:latin typeface="Cambria Math" panose="02040503050406030204" pitchFamily="18" charset="0"/>
                              </a:rPr>
                            </m:ctrlPr>
                          </m:sSubPr>
                          <m:e>
                            <m:r>
                              <m:rPr>
                                <m:nor/>
                              </m:rPr>
                              <a:rPr lang="zh-CN" altLang="en-US" dirty="0"/>
                              <m:t>𝐼𝐴𝑆𝐼</m:t>
                            </m:r>
                          </m:e>
                          <m:sub>
                            <m:r>
                              <a:rPr lang="en-US" altLang="zh-CN" b="0" i="1" smtClean="0">
                                <a:latin typeface="Cambria Math" panose="02040503050406030204" pitchFamily="18" charset="0"/>
                              </a:rPr>
                              <m:t>9−10</m:t>
                            </m:r>
                          </m:sub>
                        </m:sSub>
                      </m:sub>
                    </m:sSub>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m:rPr>
                                <m:nor/>
                              </m:rPr>
                              <a:rPr lang="en-US" altLang="zh-CN">
                                <a:latin typeface="Cambria Math" panose="02040503050406030204" pitchFamily="18" charset="0"/>
                              </a:rPr>
                              <m:t>G</m:t>
                            </m:r>
                          </m:e>
                          <m:sub>
                            <m:sSub>
                              <m:sSubPr>
                                <m:ctrlPr>
                                  <a:rPr lang="en-US" altLang="zh-CN" i="1">
                                    <a:latin typeface="Cambria Math" panose="02040503050406030204" pitchFamily="18" charset="0"/>
                                  </a:rPr>
                                </m:ctrlPr>
                              </m:sSubPr>
                              <m:e>
                                <m:r>
                                  <m:rPr>
                                    <m:nor/>
                                  </m:rPr>
                                  <a:rPr lang="zh-CN" altLang="en-US" dirty="0"/>
                                  <m:t>𝐼𝐴𝑆𝐼</m:t>
                                </m:r>
                              </m:e>
                              <m:sub>
                                <m:r>
                                  <a:rPr lang="en-US" altLang="zh-CN" i="1">
                                    <a:latin typeface="Cambria Math" panose="02040503050406030204" pitchFamily="18" charset="0"/>
                                  </a:rPr>
                                  <m:t>9−10</m:t>
                                </m:r>
                              </m:sub>
                            </m:sSub>
                          </m:sub>
                        </m:sSub>
                      </m:e>
                    </m:acc>
                    <m:r>
                      <a:rPr lang="en-US" altLang="zh-CN" i="1" smtClean="0">
                        <a:latin typeface="Cambria Math" panose="02040503050406030204" pitchFamily="18" charset="0"/>
                        <a:ea typeface="Cambria Math" panose="02040503050406030204" pitchFamily="18" charset="0"/>
                      </a:rPr>
                      <m:t>×</m:t>
                    </m:r>
                    <m:f>
                      <m:fPr>
                        <m:ctrlPr>
                          <a:rPr lang="en-US" altLang="zh-CN" i="1" dirty="0">
                            <a:latin typeface="Cambria Math" panose="02040503050406030204" pitchFamily="18" charset="0"/>
                          </a:rPr>
                        </m:ctrlPr>
                      </m:fPr>
                      <m:num>
                        <m:r>
                          <m:rPr>
                            <m:nor/>
                          </m:rPr>
                          <a:rPr lang="zh-CN" altLang="en-US" dirty="0"/>
                          <m:t>𝛺</m:t>
                        </m:r>
                        <m:r>
                          <m:rPr>
                            <m:nor/>
                          </m:rPr>
                          <a:rPr lang="zh-CN" altLang="en-US" dirty="0"/>
                          <m:t>𝐼𝐴𝑆𝐼</m:t>
                        </m:r>
                      </m:num>
                      <m:den>
                        <m:acc>
                          <m:accPr>
                            <m:chr m:val="̅"/>
                            <m:ctrlPr>
                              <a:rPr lang="en-US" altLang="zh-CN" i="1" smtClean="0">
                                <a:solidFill>
                                  <a:schemeClr val="tx1"/>
                                </a:solidFill>
                                <a:latin typeface="Cambria Math" panose="02040503050406030204" pitchFamily="18" charset="0"/>
                              </a:rPr>
                            </m:ctrlPr>
                          </m:accPr>
                          <m:e>
                            <m:r>
                              <m:rPr>
                                <m:nor/>
                              </m:rPr>
                              <a:rPr lang="zh-CN" altLang="en-US" dirty="0" smtClean="0">
                                <a:solidFill>
                                  <a:schemeClr val="tx1"/>
                                </a:solidFill>
                              </a:rPr>
                              <m:t>𝛺</m:t>
                            </m:r>
                            <m:r>
                              <m:rPr>
                                <m:nor/>
                              </m:rPr>
                              <a:rPr lang="zh-CN" altLang="en-US" dirty="0" smtClean="0">
                                <a:solidFill>
                                  <a:schemeClr val="tx1"/>
                                </a:solidFill>
                              </a:rPr>
                              <m:t>𝐼𝐴𝑆𝐼</m:t>
                            </m:r>
                          </m:e>
                        </m:acc>
                      </m:den>
                    </m:f>
                  </m:oMath>
                </a14:m>
                <a:endParaRPr lang="en-US" altLang="zh-CN" dirty="0"/>
              </a:p>
              <a:p>
                <a:pPr lvl="2"/>
                <a14:m>
                  <m:oMath xmlns:m="http://schemas.openxmlformats.org/officeDocument/2006/math">
                    <m:sSub>
                      <m:sSubPr>
                        <m:ctrlPr>
                          <a:rPr lang="en-US" altLang="zh-CN" i="1" smtClean="0">
                            <a:solidFill>
                              <a:srgbClr val="FF0000"/>
                            </a:solidFill>
                            <a:latin typeface="Cambria Math" panose="02040503050406030204" pitchFamily="18" charset="0"/>
                          </a:rPr>
                        </m:ctrlPr>
                      </m:sSubPr>
                      <m:e>
                        <m:r>
                          <m:rPr>
                            <m:nor/>
                          </m:rPr>
                          <a:rPr lang="en-US" altLang="zh-CN" b="0" i="0" smtClean="0">
                            <a:solidFill>
                              <a:srgbClr val="FF0000"/>
                            </a:solidFill>
                            <a:latin typeface="Cambria Math" panose="02040503050406030204" pitchFamily="18" charset="0"/>
                          </a:rPr>
                          <m:t>G</m:t>
                        </m:r>
                      </m:e>
                      <m:sub>
                        <m:sSub>
                          <m:sSubPr>
                            <m:ctrlPr>
                              <a:rPr lang="en-US" altLang="zh-CN" i="1" smtClean="0">
                                <a:solidFill>
                                  <a:srgbClr val="FF0000"/>
                                </a:solidFill>
                                <a:latin typeface="Cambria Math" panose="02040503050406030204" pitchFamily="18" charset="0"/>
                              </a:rPr>
                            </m:ctrlPr>
                          </m:sSubPr>
                          <m:e>
                            <m:r>
                              <m:rPr>
                                <m:nor/>
                              </m:rPr>
                              <a:rPr lang="zh-CN" altLang="en-US" dirty="0">
                                <a:solidFill>
                                  <a:srgbClr val="FF0000"/>
                                </a:solidFill>
                              </a:rPr>
                              <m:t>𝐼𝐴𝑆𝐼</m:t>
                            </m:r>
                          </m:e>
                          <m:sub>
                            <m:r>
                              <a:rPr lang="en-US" altLang="zh-CN" b="0" i="1" smtClean="0">
                                <a:solidFill>
                                  <a:srgbClr val="FF0000"/>
                                </a:solidFill>
                                <a:latin typeface="Cambria Math" panose="02040503050406030204" pitchFamily="18" charset="0"/>
                              </a:rPr>
                              <m:t>9−10</m:t>
                            </m:r>
                          </m:sub>
                        </m:sSub>
                      </m:sub>
                    </m:sSub>
                  </m:oMath>
                </a14:m>
                <a:r>
                  <a:rPr lang="en-US" altLang="zh-CN" dirty="0"/>
                  <a:t>: the </a:t>
                </a:r>
                <a:r>
                  <a:rPr lang="en-US" altLang="zh-CN" dirty="0">
                    <a:solidFill>
                      <a:srgbClr val="FF0000"/>
                    </a:solidFill>
                  </a:rPr>
                  <a:t>satellite-derived surface NH3 concentrations </a:t>
                </a:r>
                <a:r>
                  <a:rPr lang="en-US" altLang="zh-CN" dirty="0"/>
                  <a:t>at a satellite IASI grid size (0.25°×0.25°) at 9-10am</a:t>
                </a:r>
              </a:p>
              <a:p>
                <a:pPr lvl="2"/>
                <a14:m>
                  <m:oMath xmlns:m="http://schemas.openxmlformats.org/officeDocument/2006/math">
                    <m:f>
                      <m:fPr>
                        <m:ctrlPr>
                          <a:rPr lang="en-US" altLang="zh-CN" i="1" dirty="0" smtClean="0">
                            <a:latin typeface="Cambria Math" panose="02040503050406030204" pitchFamily="18" charset="0"/>
                          </a:rPr>
                        </m:ctrlPr>
                      </m:fPr>
                      <m:num>
                        <m:r>
                          <m:rPr>
                            <m:nor/>
                          </m:rPr>
                          <a:rPr lang="zh-CN" altLang="en-US" dirty="0"/>
                          <m:t>𝛺</m:t>
                        </m:r>
                        <m:r>
                          <m:rPr>
                            <m:nor/>
                          </m:rPr>
                          <a:rPr lang="zh-CN" altLang="en-US" dirty="0"/>
                          <m:t>𝐼𝐴𝑆𝐼</m:t>
                        </m:r>
                      </m:num>
                      <m:den>
                        <m:acc>
                          <m:accPr>
                            <m:chr m:val="̅"/>
                            <m:ctrlPr>
                              <a:rPr lang="en-US" altLang="zh-CN" i="1" smtClean="0">
                                <a:solidFill>
                                  <a:schemeClr val="tx1"/>
                                </a:solidFill>
                                <a:latin typeface="Cambria Math" panose="02040503050406030204" pitchFamily="18" charset="0"/>
                              </a:rPr>
                            </m:ctrlPr>
                          </m:accPr>
                          <m:e>
                            <m:r>
                              <m:rPr>
                                <m:nor/>
                              </m:rPr>
                              <a:rPr lang="zh-CN" altLang="en-US" dirty="0" smtClean="0">
                                <a:solidFill>
                                  <a:schemeClr val="tx1"/>
                                </a:solidFill>
                              </a:rPr>
                              <m:t>𝛺</m:t>
                            </m:r>
                            <m:r>
                              <m:rPr>
                                <m:nor/>
                              </m:rPr>
                              <a:rPr lang="zh-CN" altLang="en-US" dirty="0" smtClean="0">
                                <a:solidFill>
                                  <a:schemeClr val="tx1"/>
                                </a:solidFill>
                              </a:rPr>
                              <m:t>𝐼𝐴𝑆𝐼</m:t>
                            </m:r>
                          </m:e>
                        </m:acc>
                      </m:den>
                    </m:f>
                  </m:oMath>
                </a14:m>
                <a:r>
                  <a:rPr lang="en-US" altLang="zh-CN" dirty="0"/>
                  <a:t>: scaling factor</a:t>
                </a:r>
              </a:p>
              <a:p>
                <a:r>
                  <a:rPr lang="en-US" altLang="zh-CN" dirty="0"/>
                  <a:t>Step5: Convert the instantaneous to daily average</a:t>
                </a:r>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𝐼𝐴𝑆𝐼</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𝐺𝐸𝑂𝑆</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m:rPr>
                                <m:sty m:val="p"/>
                              </m:rPr>
                              <a:rPr lang="en-US" altLang="zh-CN" i="1">
                                <a:latin typeface="Cambria Math" panose="02040503050406030204" pitchFamily="18" charset="0"/>
                              </a:rPr>
                              <m:t>hem</m:t>
                            </m:r>
                          </m:sub>
                          <m:sup>
                            <m:r>
                              <a:rPr lang="en-US" altLang="zh-CN" b="0" i="1" smtClean="0">
                                <a:latin typeface="Cambria Math" panose="02040503050406030204" pitchFamily="18" charset="0"/>
                              </a:rPr>
                              <m:t>1−24</m:t>
                            </m:r>
                          </m:sup>
                        </m:sSubSup>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𝐺</m:t>
                            </m:r>
                          </m:e>
                          <m:sub>
                            <m:r>
                              <a:rPr lang="en-US" altLang="zh-CN" i="1">
                                <a:latin typeface="Cambria Math" panose="02040503050406030204" pitchFamily="18" charset="0"/>
                              </a:rPr>
                              <m:t>𝐺𝐸𝑂𝑆</m:t>
                            </m:r>
                            <m:r>
                              <a:rPr lang="en-US" altLang="zh-CN" i="1">
                                <a:latin typeface="Cambria Math" panose="02040503050406030204" pitchFamily="18" charset="0"/>
                              </a:rPr>
                              <m:t>−</m:t>
                            </m:r>
                            <m:r>
                              <a:rPr lang="en-US" altLang="zh-CN" i="1">
                                <a:latin typeface="Cambria Math" panose="02040503050406030204" pitchFamily="18" charset="0"/>
                              </a:rPr>
                              <m:t>𝐶</m:t>
                            </m:r>
                            <m:r>
                              <m:rPr>
                                <m:sty m:val="p"/>
                              </m:rPr>
                              <a:rPr lang="en-US" altLang="zh-CN" i="1">
                                <a:latin typeface="Cambria Math" panose="02040503050406030204" pitchFamily="18" charset="0"/>
                              </a:rPr>
                              <m:t>hem</m:t>
                            </m:r>
                          </m:sub>
                          <m:sup>
                            <m:r>
                              <a:rPr lang="en-US" altLang="zh-CN" i="1">
                                <a:latin typeface="Cambria Math" panose="02040503050406030204" pitchFamily="18" charset="0"/>
                              </a:rPr>
                              <m:t>9−10</m:t>
                            </m:r>
                          </m:sup>
                        </m:sSubSup>
                      </m:den>
                    </m:f>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m:rPr>
                            <m:nor/>
                          </m:rPr>
                          <a:rPr lang="en-US" altLang="zh-CN">
                            <a:latin typeface="Cambria Math" panose="02040503050406030204" pitchFamily="18" charset="0"/>
                          </a:rPr>
                          <m:t>G</m:t>
                        </m:r>
                      </m:e>
                      <m:sub>
                        <m:sSub>
                          <m:sSubPr>
                            <m:ctrlPr>
                              <a:rPr lang="en-US" altLang="zh-CN" i="1">
                                <a:latin typeface="Cambria Math" panose="02040503050406030204" pitchFamily="18" charset="0"/>
                              </a:rPr>
                            </m:ctrlPr>
                          </m:sSubPr>
                          <m:e>
                            <m:r>
                              <m:rPr>
                                <m:nor/>
                              </m:rPr>
                              <a:rPr lang="zh-CN" altLang="en-US" dirty="0"/>
                              <m:t>𝐼𝐴𝑆𝐼</m:t>
                            </m:r>
                          </m:e>
                          <m:sub>
                            <m:r>
                              <a:rPr lang="en-US" altLang="zh-CN" i="1">
                                <a:latin typeface="Cambria Math" panose="02040503050406030204" pitchFamily="18" charset="0"/>
                              </a:rPr>
                              <m:t>9−10</m:t>
                            </m:r>
                          </m:sub>
                        </m:sSub>
                      </m:sub>
                    </m:sSub>
                  </m:oMath>
                </a14:m>
                <a:endParaRPr lang="en-US" altLang="zh-CN" dirty="0"/>
              </a:p>
              <a:p>
                <a:pPr lvl="2"/>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𝐺</m:t>
                        </m:r>
                      </m:e>
                      <m:sub>
                        <m:r>
                          <a:rPr lang="en-US" altLang="zh-CN" b="0" i="1" smtClean="0">
                            <a:solidFill>
                              <a:srgbClr val="FF0000"/>
                            </a:solidFill>
                            <a:latin typeface="Cambria Math" panose="02040503050406030204" pitchFamily="18" charset="0"/>
                          </a:rPr>
                          <m:t>𝐼𝐴𝑆𝐼</m:t>
                        </m:r>
                      </m:sub>
                      <m:sup>
                        <m:r>
                          <a:rPr lang="en-US" altLang="zh-CN" b="0" i="1" smtClean="0">
                            <a:solidFill>
                              <a:srgbClr val="FF0000"/>
                            </a:solidFill>
                            <a:latin typeface="Cambria Math" panose="02040503050406030204" pitchFamily="18" charset="0"/>
                          </a:rPr>
                          <m:t>∗</m:t>
                        </m:r>
                      </m:sup>
                    </m:sSubSup>
                  </m:oMath>
                </a14:m>
                <a:r>
                  <a:rPr lang="en-US" altLang="zh-CN" dirty="0"/>
                  <a:t>: daily average surface NH3 concentrations</a:t>
                </a:r>
              </a:p>
              <a:p>
                <a:pPr lvl="2"/>
                <a14:m>
                  <m:oMath xmlns:m="http://schemas.openxmlformats.org/officeDocument/2006/math">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𝐺𝐸𝑂𝑆</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m:rPr>
                                <m:sty m:val="p"/>
                              </m:rPr>
                              <a:rPr lang="en-US" altLang="zh-CN" i="1">
                                <a:latin typeface="Cambria Math" panose="02040503050406030204" pitchFamily="18" charset="0"/>
                              </a:rPr>
                              <m:t>hem</m:t>
                            </m:r>
                          </m:sub>
                          <m:sup>
                            <m:r>
                              <a:rPr lang="en-US" altLang="zh-CN" b="0" i="1" smtClean="0">
                                <a:latin typeface="Cambria Math" panose="02040503050406030204" pitchFamily="18" charset="0"/>
                              </a:rPr>
                              <m:t>1−24</m:t>
                            </m:r>
                          </m:sup>
                        </m:sSubSup>
                      </m:num>
                      <m:den>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𝐺</m:t>
                            </m:r>
                          </m:e>
                          <m:sub>
                            <m:r>
                              <a:rPr lang="en-US" altLang="zh-CN" i="1">
                                <a:latin typeface="Cambria Math" panose="02040503050406030204" pitchFamily="18" charset="0"/>
                              </a:rPr>
                              <m:t>𝐺𝐸𝑂𝑆</m:t>
                            </m:r>
                            <m:r>
                              <a:rPr lang="en-US" altLang="zh-CN" i="1">
                                <a:latin typeface="Cambria Math" panose="02040503050406030204" pitchFamily="18" charset="0"/>
                              </a:rPr>
                              <m:t>−</m:t>
                            </m:r>
                            <m:r>
                              <a:rPr lang="en-US" altLang="zh-CN" i="1">
                                <a:latin typeface="Cambria Math" panose="02040503050406030204" pitchFamily="18" charset="0"/>
                              </a:rPr>
                              <m:t>𝐶</m:t>
                            </m:r>
                            <m:r>
                              <m:rPr>
                                <m:sty m:val="p"/>
                              </m:rPr>
                              <a:rPr lang="en-US" altLang="zh-CN" i="1">
                                <a:latin typeface="Cambria Math" panose="02040503050406030204" pitchFamily="18" charset="0"/>
                              </a:rPr>
                              <m:t>hem</m:t>
                            </m:r>
                          </m:sub>
                          <m:sup>
                            <m:r>
                              <a:rPr lang="en-US" altLang="zh-CN" i="1">
                                <a:latin typeface="Cambria Math" panose="02040503050406030204" pitchFamily="18" charset="0"/>
                              </a:rPr>
                              <m:t>9−10</m:t>
                            </m:r>
                          </m:sup>
                        </m:sSubSup>
                      </m:den>
                    </m:f>
                  </m:oMath>
                </a14:m>
                <a:r>
                  <a:rPr lang="en-US" altLang="zh-CN" dirty="0"/>
                  <a:t>: the GEOS-Chem surface NH3 concentrations at the daily average to the average of 9-10 am.</a:t>
                </a:r>
                <a:endParaRPr lang="zh-CN" altLang="en-US" dirty="0"/>
              </a:p>
            </p:txBody>
          </p:sp>
        </mc:Choice>
        <mc:Fallback>
          <p:sp>
            <p:nvSpPr>
              <p:cNvPr id="3" name="内容占位符 2">
                <a:extLst>
                  <a:ext uri="{FF2B5EF4-FFF2-40B4-BE49-F238E27FC236}">
                    <a16:creationId xmlns:a16="http://schemas.microsoft.com/office/drawing/2014/main" id="{B97AFF32-5E80-48B0-A530-2F3203783FD9}"/>
                  </a:ext>
                </a:extLst>
              </p:cNvPr>
              <p:cNvSpPr>
                <a:spLocks noGrp="1" noRot="1" noChangeAspect="1" noMove="1" noResize="1" noEditPoints="1" noAdjustHandles="1" noChangeArrowheads="1" noChangeShapeType="1" noTextEdit="1"/>
              </p:cNvSpPr>
              <p:nvPr>
                <p:ph idx="1"/>
              </p:nvPr>
            </p:nvSpPr>
            <p:spPr>
              <a:xfrm>
                <a:off x="838200" y="630936"/>
                <a:ext cx="11353800" cy="6227063"/>
              </a:xfrm>
              <a:blipFill>
                <a:blip r:embed="rId3"/>
                <a:stretch>
                  <a:fillRect l="-483" t="-18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2307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E46853D-1361-401A-AE16-AD810A4BCF65}"/>
              </a:ext>
            </a:extLst>
          </p:cNvPr>
          <p:cNvSpPr>
            <a:spLocks noGrp="1"/>
          </p:cNvSpPr>
          <p:nvPr>
            <p:ph idx="1"/>
          </p:nvPr>
        </p:nvSpPr>
        <p:spPr>
          <a:xfrm>
            <a:off x="0" y="1289305"/>
            <a:ext cx="9009888" cy="5568695"/>
          </a:xfrm>
        </p:spPr>
        <p:txBody>
          <a:bodyPr>
            <a:normAutofit fontScale="85000" lnSpcReduction="20000"/>
          </a:bodyPr>
          <a:lstStyle/>
          <a:p>
            <a:r>
              <a:rPr lang="en-US" altLang="zh-CN" dirty="0"/>
              <a:t>NH3 vertical profiles from GEOS-Chem  </a:t>
            </a:r>
          </a:p>
          <a:p>
            <a:pPr lvl="1"/>
            <a:r>
              <a:rPr lang="en-US" altLang="zh-CN" dirty="0">
                <a:solidFill>
                  <a:srgbClr val="FF0000"/>
                </a:solidFill>
              </a:rPr>
              <a:t>60°N and 55°S </a:t>
            </a:r>
            <a:r>
              <a:rPr lang="en-US" altLang="zh-CN" dirty="0"/>
              <a:t>can be well modelled</a:t>
            </a:r>
          </a:p>
          <a:p>
            <a:r>
              <a:rPr lang="en-US" altLang="zh-CN" dirty="0"/>
              <a:t>Validation</a:t>
            </a:r>
          </a:p>
          <a:p>
            <a:pPr lvl="1"/>
            <a:r>
              <a:rPr lang="en-US" altLang="zh-CN" dirty="0"/>
              <a:t>capture the general spatial pattern fairly well</a:t>
            </a:r>
          </a:p>
          <a:p>
            <a:pPr lvl="1"/>
            <a:r>
              <a:rPr lang="en-US" altLang="zh-CN" dirty="0"/>
              <a:t>IASI-derived surface NH3 concentrations had better consistency than GEOS-Chem </a:t>
            </a:r>
          </a:p>
          <a:p>
            <a:pPr lvl="2"/>
            <a:r>
              <a:rPr lang="en-US" altLang="zh-CN" dirty="0"/>
              <a:t>China</a:t>
            </a:r>
          </a:p>
          <a:p>
            <a:pPr lvl="2"/>
            <a:r>
              <a:rPr lang="en-US" altLang="zh-CN" dirty="0"/>
              <a:t>the US</a:t>
            </a:r>
          </a:p>
          <a:p>
            <a:pPr lvl="2"/>
            <a:r>
              <a:rPr lang="en-US" altLang="zh-CN" dirty="0"/>
              <a:t>Europe</a:t>
            </a:r>
          </a:p>
          <a:p>
            <a:r>
              <a:rPr lang="en-US" altLang="zh-CN" dirty="0"/>
              <a:t>Spatial distributions </a:t>
            </a:r>
          </a:p>
          <a:p>
            <a:pPr lvl="1"/>
            <a:r>
              <a:rPr lang="en-US" altLang="zh-CN" dirty="0"/>
              <a:t>China——croplands (R</a:t>
            </a:r>
            <a:r>
              <a:rPr lang="en-US" altLang="zh-CN" baseline="30000" dirty="0"/>
              <a:t>2</a:t>
            </a:r>
            <a:r>
              <a:rPr lang="en-US" altLang="zh-CN" dirty="0"/>
              <a:t>=0.65)</a:t>
            </a:r>
          </a:p>
          <a:p>
            <a:pPr lvl="2"/>
            <a:r>
              <a:rPr lang="en-US" altLang="zh-CN" dirty="0"/>
              <a:t>eastern China</a:t>
            </a:r>
          </a:p>
          <a:p>
            <a:pPr lvl="2"/>
            <a:r>
              <a:rPr lang="en-US" altLang="zh-CN" dirty="0"/>
              <a:t>Sichuan Basin</a:t>
            </a:r>
          </a:p>
          <a:p>
            <a:pPr lvl="2"/>
            <a:r>
              <a:rPr lang="en-US" altLang="zh-CN" dirty="0"/>
              <a:t>northwestern Xinjiang</a:t>
            </a:r>
          </a:p>
          <a:p>
            <a:pPr lvl="1"/>
            <a:r>
              <a:rPr lang="en-US" altLang="zh-CN" dirty="0"/>
              <a:t>US——croplands, livestock (SJV) (R</a:t>
            </a:r>
            <a:r>
              <a:rPr lang="en-US" altLang="zh-CN" baseline="30000" dirty="0"/>
              <a:t>2</a:t>
            </a:r>
            <a:r>
              <a:rPr lang="en-US" altLang="zh-CN" dirty="0"/>
              <a:t>=0.30)</a:t>
            </a:r>
          </a:p>
          <a:p>
            <a:pPr lvl="2"/>
            <a:r>
              <a:rPr lang="en-US" altLang="zh-CN" dirty="0"/>
              <a:t>Central US</a:t>
            </a:r>
          </a:p>
          <a:p>
            <a:pPr lvl="2"/>
            <a:r>
              <a:rPr lang="en-US" altLang="zh-CN" dirty="0"/>
              <a:t>Eastern US</a:t>
            </a:r>
          </a:p>
          <a:p>
            <a:pPr lvl="2"/>
            <a:r>
              <a:rPr lang="en-US" altLang="zh-CN" dirty="0"/>
              <a:t>Western coastal</a:t>
            </a:r>
          </a:p>
          <a:p>
            <a:pPr lvl="1"/>
            <a:r>
              <a:rPr lang="en-US" altLang="zh-CN" dirty="0"/>
              <a:t>Europe——croplands (R</a:t>
            </a:r>
            <a:r>
              <a:rPr lang="en-US" altLang="zh-CN" baseline="30000" dirty="0"/>
              <a:t>2</a:t>
            </a:r>
            <a:r>
              <a:rPr lang="en-US" altLang="zh-CN" dirty="0"/>
              <a:t>=0.17)</a:t>
            </a:r>
          </a:p>
          <a:p>
            <a:pPr lvl="2"/>
            <a:r>
              <a:rPr lang="en-US" altLang="zh-CN" dirty="0"/>
              <a:t>Western</a:t>
            </a:r>
          </a:p>
        </p:txBody>
      </p:sp>
      <p:sp>
        <p:nvSpPr>
          <p:cNvPr id="2" name="标题 1">
            <a:extLst>
              <a:ext uri="{FF2B5EF4-FFF2-40B4-BE49-F238E27FC236}">
                <a16:creationId xmlns:a16="http://schemas.microsoft.com/office/drawing/2014/main" id="{3F4B7B4B-7CDF-4C8C-B08D-B1A85334176B}"/>
              </a:ext>
            </a:extLst>
          </p:cNvPr>
          <p:cNvSpPr>
            <a:spLocks noGrp="1"/>
          </p:cNvSpPr>
          <p:nvPr>
            <p:ph type="title"/>
          </p:nvPr>
        </p:nvSpPr>
        <p:spPr>
          <a:xfrm>
            <a:off x="0" y="-383415"/>
            <a:ext cx="10515600" cy="1325563"/>
          </a:xfrm>
        </p:spPr>
        <p:txBody>
          <a:bodyPr/>
          <a:lstStyle/>
          <a:p>
            <a:r>
              <a:rPr lang="en-US" altLang="zh-CN" dirty="0"/>
              <a:t>Results——satellite-derived surface NH3 </a:t>
            </a:r>
            <a:endParaRPr lang="zh-CN" altLang="en-US" dirty="0"/>
          </a:p>
        </p:txBody>
      </p:sp>
      <p:sp>
        <p:nvSpPr>
          <p:cNvPr id="9" name="文本框 8">
            <a:extLst>
              <a:ext uri="{FF2B5EF4-FFF2-40B4-BE49-F238E27FC236}">
                <a16:creationId xmlns:a16="http://schemas.microsoft.com/office/drawing/2014/main" id="{012B99A8-4C7C-4BD6-B09C-7176B756CC94}"/>
              </a:ext>
            </a:extLst>
          </p:cNvPr>
          <p:cNvSpPr txBox="1"/>
          <p:nvPr/>
        </p:nvSpPr>
        <p:spPr>
          <a:xfrm>
            <a:off x="7058104" y="2168214"/>
            <a:ext cx="1741182" cy="369332"/>
          </a:xfrm>
          <a:prstGeom prst="rect">
            <a:avLst/>
          </a:prstGeom>
          <a:noFill/>
        </p:spPr>
        <p:txBody>
          <a:bodyPr wrap="none" rtlCol="0">
            <a:spAutoFit/>
          </a:bodyPr>
          <a:lstStyle/>
          <a:p>
            <a:r>
              <a:rPr lang="en-US" altLang="zh-CN" dirty="0"/>
              <a:t>(Liu et al., 2019)</a:t>
            </a:r>
            <a:endParaRPr lang="zh-CN" altLang="en-US" dirty="0"/>
          </a:p>
        </p:txBody>
      </p:sp>
      <p:pic>
        <p:nvPicPr>
          <p:cNvPr id="10" name="图片 9">
            <a:extLst>
              <a:ext uri="{FF2B5EF4-FFF2-40B4-BE49-F238E27FC236}">
                <a16:creationId xmlns:a16="http://schemas.microsoft.com/office/drawing/2014/main" id="{B54E5714-125B-43C1-AD52-AA783681C624}"/>
              </a:ext>
            </a:extLst>
          </p:cNvPr>
          <p:cNvPicPr>
            <a:picLocks noChangeAspect="1"/>
          </p:cNvPicPr>
          <p:nvPr/>
        </p:nvPicPr>
        <p:blipFill>
          <a:blip r:embed="rId3"/>
          <a:stretch>
            <a:fillRect/>
          </a:stretch>
        </p:blipFill>
        <p:spPr>
          <a:xfrm>
            <a:off x="5457444" y="520816"/>
            <a:ext cx="3752803" cy="1737751"/>
          </a:xfrm>
          <a:prstGeom prst="rect">
            <a:avLst/>
          </a:prstGeom>
        </p:spPr>
      </p:pic>
      <p:pic>
        <p:nvPicPr>
          <p:cNvPr id="12" name="图片 11">
            <a:extLst>
              <a:ext uri="{FF2B5EF4-FFF2-40B4-BE49-F238E27FC236}">
                <a16:creationId xmlns:a16="http://schemas.microsoft.com/office/drawing/2014/main" id="{2D9359A2-FC02-49BE-98BD-D450D1DD67CB}"/>
              </a:ext>
            </a:extLst>
          </p:cNvPr>
          <p:cNvPicPr>
            <a:picLocks noChangeAspect="1"/>
          </p:cNvPicPr>
          <p:nvPr/>
        </p:nvPicPr>
        <p:blipFill>
          <a:blip r:embed="rId4"/>
          <a:stretch>
            <a:fillRect/>
          </a:stretch>
        </p:blipFill>
        <p:spPr>
          <a:xfrm>
            <a:off x="9210247" y="520816"/>
            <a:ext cx="2971544" cy="2238878"/>
          </a:xfrm>
          <a:prstGeom prst="rect">
            <a:avLst/>
          </a:prstGeom>
        </p:spPr>
      </p:pic>
      <p:pic>
        <p:nvPicPr>
          <p:cNvPr id="13" name="图片 12">
            <a:extLst>
              <a:ext uri="{FF2B5EF4-FFF2-40B4-BE49-F238E27FC236}">
                <a16:creationId xmlns:a16="http://schemas.microsoft.com/office/drawing/2014/main" id="{F305616A-40A0-4140-9BD2-5B391E08BCA1}"/>
              </a:ext>
            </a:extLst>
          </p:cNvPr>
          <p:cNvPicPr>
            <a:picLocks noChangeAspect="1"/>
          </p:cNvPicPr>
          <p:nvPr/>
        </p:nvPicPr>
        <p:blipFill>
          <a:blip r:embed="rId5"/>
          <a:stretch>
            <a:fillRect/>
          </a:stretch>
        </p:blipFill>
        <p:spPr>
          <a:xfrm>
            <a:off x="9893808" y="2761948"/>
            <a:ext cx="2298192" cy="4096052"/>
          </a:xfrm>
          <a:prstGeom prst="rect">
            <a:avLst/>
          </a:prstGeom>
        </p:spPr>
      </p:pic>
      <p:pic>
        <p:nvPicPr>
          <p:cNvPr id="14" name="图片 13">
            <a:extLst>
              <a:ext uri="{FF2B5EF4-FFF2-40B4-BE49-F238E27FC236}">
                <a16:creationId xmlns:a16="http://schemas.microsoft.com/office/drawing/2014/main" id="{D8C14BD6-E69C-457B-AE03-081C7AE1FFF4}"/>
              </a:ext>
            </a:extLst>
          </p:cNvPr>
          <p:cNvPicPr>
            <a:picLocks noChangeAspect="1"/>
          </p:cNvPicPr>
          <p:nvPr/>
        </p:nvPicPr>
        <p:blipFill>
          <a:blip r:embed="rId6"/>
          <a:stretch>
            <a:fillRect/>
          </a:stretch>
        </p:blipFill>
        <p:spPr>
          <a:xfrm>
            <a:off x="5401045" y="2825496"/>
            <a:ext cx="4643558" cy="4032504"/>
          </a:xfrm>
          <a:prstGeom prst="rect">
            <a:avLst/>
          </a:prstGeom>
        </p:spPr>
      </p:pic>
    </p:spTree>
    <p:extLst>
      <p:ext uri="{BB962C8B-B14F-4D97-AF65-F5344CB8AC3E}">
        <p14:creationId xmlns:p14="http://schemas.microsoft.com/office/powerpoint/2010/main" val="104348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E46853D-1361-401A-AE16-AD810A4BCF65}"/>
              </a:ext>
            </a:extLst>
          </p:cNvPr>
          <p:cNvSpPr>
            <a:spLocks noGrp="1"/>
          </p:cNvSpPr>
          <p:nvPr>
            <p:ph idx="1"/>
          </p:nvPr>
        </p:nvSpPr>
        <p:spPr>
          <a:xfrm>
            <a:off x="0" y="548641"/>
            <a:ext cx="7076619" cy="6309360"/>
          </a:xfrm>
        </p:spPr>
        <p:txBody>
          <a:bodyPr>
            <a:normAutofit fontScale="85000" lnSpcReduction="20000"/>
          </a:bodyPr>
          <a:lstStyle/>
          <a:p>
            <a:r>
              <a:rPr lang="en-US" altLang="zh-CN" dirty="0"/>
              <a:t>Seasonal variations</a:t>
            </a:r>
          </a:p>
          <a:p>
            <a:pPr lvl="1"/>
            <a:r>
              <a:rPr lang="en-US" altLang="zh-CN" dirty="0"/>
              <a:t>China (ECH/SCH/GD)——</a:t>
            </a:r>
            <a:r>
              <a:rPr lang="en-US" altLang="zh-CN" dirty="0">
                <a:solidFill>
                  <a:srgbClr val="FF0000"/>
                </a:solidFill>
              </a:rPr>
              <a:t>Spring and summer (3-8)</a:t>
            </a:r>
            <a:endParaRPr lang="en-US" altLang="zh-CN" dirty="0"/>
          </a:p>
          <a:p>
            <a:pPr lvl="2"/>
            <a:r>
              <a:rPr lang="en-US" altLang="zh-CN" dirty="0"/>
              <a:t>N fertilizer/manure application</a:t>
            </a:r>
          </a:p>
          <a:p>
            <a:pPr lvl="2"/>
            <a:r>
              <a:rPr lang="en-US" altLang="zh-CN" dirty="0"/>
              <a:t>temperature in warm months</a:t>
            </a:r>
          </a:p>
          <a:p>
            <a:pPr lvl="1"/>
            <a:r>
              <a:rPr lang="en-US" altLang="zh-CN" dirty="0"/>
              <a:t>Eastern US (EUS)——</a:t>
            </a:r>
            <a:r>
              <a:rPr lang="en-US" altLang="zh-CN" dirty="0">
                <a:solidFill>
                  <a:srgbClr val="FF0000"/>
                </a:solidFill>
              </a:rPr>
              <a:t>3-8,</a:t>
            </a:r>
            <a:r>
              <a:rPr lang="zh-CN" altLang="en-US" dirty="0">
                <a:solidFill>
                  <a:srgbClr val="FF0000"/>
                </a:solidFill>
              </a:rPr>
              <a:t> </a:t>
            </a:r>
            <a:r>
              <a:rPr lang="en-US" altLang="zh-CN" dirty="0">
                <a:solidFill>
                  <a:srgbClr val="FF0000"/>
                </a:solidFill>
              </a:rPr>
              <a:t>maximum</a:t>
            </a:r>
            <a:r>
              <a:rPr lang="zh-CN" altLang="en-US" dirty="0">
                <a:solidFill>
                  <a:srgbClr val="FF0000"/>
                </a:solidFill>
              </a:rPr>
              <a:t> </a:t>
            </a:r>
            <a:r>
              <a:rPr lang="en-US" altLang="zh-CN" dirty="0">
                <a:solidFill>
                  <a:srgbClr val="FF0000"/>
                </a:solidFill>
              </a:rPr>
              <a:t>in</a:t>
            </a:r>
            <a:r>
              <a:rPr lang="zh-CN" altLang="en-US" dirty="0">
                <a:solidFill>
                  <a:srgbClr val="FF0000"/>
                </a:solidFill>
              </a:rPr>
              <a:t> </a:t>
            </a:r>
            <a:r>
              <a:rPr lang="en-US" altLang="zh-CN" dirty="0">
                <a:solidFill>
                  <a:srgbClr val="FF0000"/>
                </a:solidFill>
              </a:rPr>
              <a:t>5</a:t>
            </a:r>
          </a:p>
          <a:p>
            <a:pPr lvl="2"/>
            <a:r>
              <a:rPr lang="en-US" altLang="zh-CN" dirty="0"/>
              <a:t>higher temperature</a:t>
            </a:r>
          </a:p>
          <a:p>
            <a:pPr lvl="2"/>
            <a:r>
              <a:rPr lang="en-US" altLang="zh-CN" dirty="0"/>
              <a:t>emissions in vast croplands</a:t>
            </a:r>
          </a:p>
          <a:p>
            <a:pPr lvl="1"/>
            <a:r>
              <a:rPr lang="en-US" altLang="zh-CN" dirty="0"/>
              <a:t>Western Europe——</a:t>
            </a:r>
            <a:r>
              <a:rPr lang="en-US" altLang="zh-CN" dirty="0">
                <a:solidFill>
                  <a:srgbClr val="FF0000"/>
                </a:solidFill>
              </a:rPr>
              <a:t>3-6</a:t>
            </a:r>
          </a:p>
          <a:p>
            <a:pPr lvl="2"/>
            <a:r>
              <a:rPr lang="en-US" altLang="zh-CN" dirty="0"/>
              <a:t>higher temperature </a:t>
            </a:r>
          </a:p>
          <a:p>
            <a:pPr lvl="2"/>
            <a:r>
              <a:rPr lang="en-US" altLang="zh-CN" dirty="0"/>
              <a:t>frequent N fertilization</a:t>
            </a:r>
          </a:p>
          <a:p>
            <a:r>
              <a:rPr lang="en-US" altLang="zh-CN" dirty="0"/>
              <a:t>the relationship with </a:t>
            </a:r>
            <a:r>
              <a:rPr lang="en-US" altLang="zh-CN" dirty="0">
                <a:solidFill>
                  <a:srgbClr val="E19A80"/>
                </a:solidFill>
              </a:rPr>
              <a:t>biomass burning</a:t>
            </a:r>
          </a:p>
          <a:p>
            <a:pPr lvl="1"/>
            <a:r>
              <a:rPr lang="en-US" altLang="zh-CN" dirty="0"/>
              <a:t>CH1: crop straw burning</a:t>
            </a:r>
          </a:p>
          <a:p>
            <a:pPr lvl="1"/>
            <a:r>
              <a:rPr lang="en-US" altLang="zh-CN" dirty="0"/>
              <a:t>CH2: the wetter climate and more frequent precipitation events</a:t>
            </a:r>
          </a:p>
          <a:p>
            <a:pPr lvl="1"/>
            <a:r>
              <a:rPr lang="en-US" altLang="zh-CN" dirty="0"/>
              <a:t>US1: the forest fires or anthropogenic biomass burning</a:t>
            </a:r>
          </a:p>
          <a:p>
            <a:pPr lvl="1"/>
            <a:r>
              <a:rPr lang="en-US" altLang="zh-CN" dirty="0"/>
              <a:t>US2: potential mineral N fertilization and anthropogenic biomass burning or forest fires</a:t>
            </a:r>
          </a:p>
          <a:p>
            <a:pPr lvl="1"/>
            <a:r>
              <a:rPr lang="en-US" altLang="zh-CN" dirty="0"/>
              <a:t>EU1: the biomass burning and the agricultural fertilizations</a:t>
            </a:r>
          </a:p>
          <a:p>
            <a:pPr lvl="1"/>
            <a:r>
              <a:rPr lang="en-US" altLang="zh-CN" dirty="0"/>
              <a:t>EU2: the biomass burning</a:t>
            </a:r>
          </a:p>
          <a:p>
            <a:r>
              <a:rPr lang="en-US" altLang="zh-CN" dirty="0"/>
              <a:t>Trends</a:t>
            </a:r>
          </a:p>
          <a:p>
            <a:pPr lvl="1"/>
            <a:endParaRPr lang="en-US" altLang="zh-CN" dirty="0"/>
          </a:p>
          <a:p>
            <a:pPr lvl="2"/>
            <a:endParaRPr lang="en-US" altLang="zh-CN" dirty="0"/>
          </a:p>
        </p:txBody>
      </p:sp>
      <p:sp>
        <p:nvSpPr>
          <p:cNvPr id="2" name="标题 1">
            <a:extLst>
              <a:ext uri="{FF2B5EF4-FFF2-40B4-BE49-F238E27FC236}">
                <a16:creationId xmlns:a16="http://schemas.microsoft.com/office/drawing/2014/main" id="{3F4B7B4B-7CDF-4C8C-B08D-B1A85334176B}"/>
              </a:ext>
            </a:extLst>
          </p:cNvPr>
          <p:cNvSpPr>
            <a:spLocks noGrp="1"/>
          </p:cNvSpPr>
          <p:nvPr>
            <p:ph type="title"/>
          </p:nvPr>
        </p:nvSpPr>
        <p:spPr>
          <a:xfrm>
            <a:off x="0" y="-383415"/>
            <a:ext cx="10515600" cy="1325563"/>
          </a:xfrm>
        </p:spPr>
        <p:txBody>
          <a:bodyPr/>
          <a:lstStyle/>
          <a:p>
            <a:r>
              <a:rPr lang="en-US" altLang="zh-CN" dirty="0"/>
              <a:t>Results——satellite-derived surface NH3 </a:t>
            </a:r>
            <a:endParaRPr lang="zh-CN" altLang="en-US" dirty="0"/>
          </a:p>
        </p:txBody>
      </p:sp>
      <p:pic>
        <p:nvPicPr>
          <p:cNvPr id="8" name="图片 7">
            <a:extLst>
              <a:ext uri="{FF2B5EF4-FFF2-40B4-BE49-F238E27FC236}">
                <a16:creationId xmlns:a16="http://schemas.microsoft.com/office/drawing/2014/main" id="{AC962A86-73A0-4978-B8C5-F57239165DFF}"/>
              </a:ext>
            </a:extLst>
          </p:cNvPr>
          <p:cNvPicPr>
            <a:picLocks noChangeAspect="1"/>
          </p:cNvPicPr>
          <p:nvPr/>
        </p:nvPicPr>
        <p:blipFill>
          <a:blip r:embed="rId3"/>
          <a:stretch>
            <a:fillRect/>
          </a:stretch>
        </p:blipFill>
        <p:spPr>
          <a:xfrm>
            <a:off x="7799831" y="480535"/>
            <a:ext cx="4316807" cy="3284527"/>
          </a:xfrm>
          <a:prstGeom prst="rect">
            <a:avLst/>
          </a:prstGeom>
        </p:spPr>
      </p:pic>
      <p:sp>
        <p:nvSpPr>
          <p:cNvPr id="11" name="文本框 10">
            <a:extLst>
              <a:ext uri="{FF2B5EF4-FFF2-40B4-BE49-F238E27FC236}">
                <a16:creationId xmlns:a16="http://schemas.microsoft.com/office/drawing/2014/main" id="{D903C27A-30B5-4D4E-B491-696B30186E61}"/>
              </a:ext>
            </a:extLst>
          </p:cNvPr>
          <p:cNvSpPr txBox="1"/>
          <p:nvPr/>
        </p:nvSpPr>
        <p:spPr>
          <a:xfrm>
            <a:off x="10375456" y="111203"/>
            <a:ext cx="1741182" cy="369332"/>
          </a:xfrm>
          <a:prstGeom prst="rect">
            <a:avLst/>
          </a:prstGeom>
          <a:noFill/>
        </p:spPr>
        <p:txBody>
          <a:bodyPr wrap="none" rtlCol="0">
            <a:spAutoFit/>
          </a:bodyPr>
          <a:lstStyle/>
          <a:p>
            <a:r>
              <a:rPr lang="en-US" altLang="zh-CN" dirty="0"/>
              <a:t>(Liu et al., 2019)</a:t>
            </a:r>
            <a:endParaRPr lang="zh-CN" altLang="en-US" dirty="0"/>
          </a:p>
        </p:txBody>
      </p:sp>
      <p:cxnSp>
        <p:nvCxnSpPr>
          <p:cNvPr id="14" name="直接箭头连接符 13">
            <a:extLst>
              <a:ext uri="{FF2B5EF4-FFF2-40B4-BE49-F238E27FC236}">
                <a16:creationId xmlns:a16="http://schemas.microsoft.com/office/drawing/2014/main" id="{4A62C800-7BF9-4FFF-973D-EFBF35B2CDDD}"/>
              </a:ext>
            </a:extLst>
          </p:cNvPr>
          <p:cNvCxnSpPr>
            <a:cxnSpLocks/>
          </p:cNvCxnSpPr>
          <p:nvPr/>
        </p:nvCxnSpPr>
        <p:spPr>
          <a:xfrm flipV="1">
            <a:off x="6894577" y="1024131"/>
            <a:ext cx="1511806" cy="1541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a:extLst>
              <a:ext uri="{FF2B5EF4-FFF2-40B4-BE49-F238E27FC236}">
                <a16:creationId xmlns:a16="http://schemas.microsoft.com/office/drawing/2014/main" id="{D6DAF03D-B27B-4552-8ADB-EDCCA2EA4CC2}"/>
              </a:ext>
            </a:extLst>
          </p:cNvPr>
          <p:cNvCxnSpPr>
            <a:cxnSpLocks/>
          </p:cNvCxnSpPr>
          <p:nvPr/>
        </p:nvCxnSpPr>
        <p:spPr>
          <a:xfrm>
            <a:off x="6894577" y="1178313"/>
            <a:ext cx="1392935" cy="8493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61C74EB1-5AB7-43FA-9A31-28530A5646CF}"/>
              </a:ext>
            </a:extLst>
          </p:cNvPr>
          <p:cNvCxnSpPr>
            <a:cxnSpLocks/>
          </p:cNvCxnSpPr>
          <p:nvPr/>
        </p:nvCxnSpPr>
        <p:spPr>
          <a:xfrm>
            <a:off x="6894577" y="1178313"/>
            <a:ext cx="1362455" cy="17557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3149ACDC-9B5D-41DE-B318-F266CE355A06}"/>
              </a:ext>
            </a:extLst>
          </p:cNvPr>
          <p:cNvCxnSpPr>
            <a:cxnSpLocks/>
          </p:cNvCxnSpPr>
          <p:nvPr/>
        </p:nvCxnSpPr>
        <p:spPr>
          <a:xfrm>
            <a:off x="5660136" y="1874204"/>
            <a:ext cx="5010912" cy="60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直接箭头连接符 29">
            <a:extLst>
              <a:ext uri="{FF2B5EF4-FFF2-40B4-BE49-F238E27FC236}">
                <a16:creationId xmlns:a16="http://schemas.microsoft.com/office/drawing/2014/main" id="{BC1DD747-E1C6-40FA-B8A3-2163B05C2F32}"/>
              </a:ext>
            </a:extLst>
          </p:cNvPr>
          <p:cNvCxnSpPr>
            <a:cxnSpLocks/>
          </p:cNvCxnSpPr>
          <p:nvPr/>
        </p:nvCxnSpPr>
        <p:spPr>
          <a:xfrm>
            <a:off x="3803904" y="2723519"/>
            <a:ext cx="6571552" cy="6393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直接连接符 33">
            <a:extLst>
              <a:ext uri="{FF2B5EF4-FFF2-40B4-BE49-F238E27FC236}">
                <a16:creationId xmlns:a16="http://schemas.microsoft.com/office/drawing/2014/main" id="{04A62DD6-A4A3-41C9-8011-78B9A74D535B}"/>
              </a:ext>
            </a:extLst>
          </p:cNvPr>
          <p:cNvCxnSpPr>
            <a:cxnSpLocks/>
          </p:cNvCxnSpPr>
          <p:nvPr/>
        </p:nvCxnSpPr>
        <p:spPr>
          <a:xfrm>
            <a:off x="8522208" y="640080"/>
            <a:ext cx="0" cy="29003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CC54797C-00C1-4B6D-80B3-67E1279714E1}"/>
              </a:ext>
            </a:extLst>
          </p:cNvPr>
          <p:cNvCxnSpPr>
            <a:cxnSpLocks/>
          </p:cNvCxnSpPr>
          <p:nvPr/>
        </p:nvCxnSpPr>
        <p:spPr>
          <a:xfrm>
            <a:off x="9232392" y="640080"/>
            <a:ext cx="0" cy="29003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2EEFAC2-1DB2-4DF5-819A-91E366D39F7B}"/>
              </a:ext>
            </a:extLst>
          </p:cNvPr>
          <p:cNvCxnSpPr>
            <a:cxnSpLocks/>
          </p:cNvCxnSpPr>
          <p:nvPr/>
        </p:nvCxnSpPr>
        <p:spPr>
          <a:xfrm>
            <a:off x="10671048" y="2660904"/>
            <a:ext cx="0" cy="8795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DEEC5B9-F304-422E-9BFA-6E4B72B2D4B8}"/>
              </a:ext>
            </a:extLst>
          </p:cNvPr>
          <p:cNvCxnSpPr>
            <a:cxnSpLocks/>
          </p:cNvCxnSpPr>
          <p:nvPr/>
        </p:nvCxnSpPr>
        <p:spPr>
          <a:xfrm>
            <a:off x="11125200" y="2660904"/>
            <a:ext cx="0" cy="8795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EFC9BA3-1B05-4C40-81F9-BD146E28382A}"/>
              </a:ext>
            </a:extLst>
          </p:cNvPr>
          <p:cNvCxnSpPr>
            <a:cxnSpLocks/>
          </p:cNvCxnSpPr>
          <p:nvPr/>
        </p:nvCxnSpPr>
        <p:spPr>
          <a:xfrm>
            <a:off x="10671048" y="1639472"/>
            <a:ext cx="0" cy="8795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3A27F00-B1B5-4B8B-901A-C0BC85097B63}"/>
              </a:ext>
            </a:extLst>
          </p:cNvPr>
          <p:cNvCxnSpPr>
            <a:cxnSpLocks/>
          </p:cNvCxnSpPr>
          <p:nvPr/>
        </p:nvCxnSpPr>
        <p:spPr>
          <a:xfrm>
            <a:off x="11405616" y="1636027"/>
            <a:ext cx="0" cy="8795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F20FDC80-CDFE-4DF0-B280-858DB7DAF471}"/>
              </a:ext>
            </a:extLst>
          </p:cNvPr>
          <p:cNvPicPr>
            <a:picLocks noChangeAspect="1"/>
          </p:cNvPicPr>
          <p:nvPr/>
        </p:nvPicPr>
        <p:blipFill>
          <a:blip r:embed="rId4"/>
          <a:stretch>
            <a:fillRect/>
          </a:stretch>
        </p:blipFill>
        <p:spPr>
          <a:xfrm>
            <a:off x="8522209" y="3734257"/>
            <a:ext cx="3669792" cy="3123744"/>
          </a:xfrm>
          <a:prstGeom prst="rect">
            <a:avLst/>
          </a:prstGeom>
        </p:spPr>
      </p:pic>
      <p:pic>
        <p:nvPicPr>
          <p:cNvPr id="54" name="图片 53">
            <a:extLst>
              <a:ext uri="{FF2B5EF4-FFF2-40B4-BE49-F238E27FC236}">
                <a16:creationId xmlns:a16="http://schemas.microsoft.com/office/drawing/2014/main" id="{5C372ACA-397C-4758-95AB-79AD47558922}"/>
              </a:ext>
            </a:extLst>
          </p:cNvPr>
          <p:cNvPicPr>
            <a:picLocks noChangeAspect="1"/>
          </p:cNvPicPr>
          <p:nvPr/>
        </p:nvPicPr>
        <p:blipFill>
          <a:blip r:embed="rId5"/>
          <a:stretch>
            <a:fillRect/>
          </a:stretch>
        </p:blipFill>
        <p:spPr>
          <a:xfrm>
            <a:off x="5453559" y="5343640"/>
            <a:ext cx="3246120" cy="1514360"/>
          </a:xfrm>
          <a:prstGeom prst="rect">
            <a:avLst/>
          </a:prstGeom>
        </p:spPr>
      </p:pic>
    </p:spTree>
    <p:extLst>
      <p:ext uri="{BB962C8B-B14F-4D97-AF65-F5344CB8AC3E}">
        <p14:creationId xmlns:p14="http://schemas.microsoft.com/office/powerpoint/2010/main" val="353163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68B893-F0F8-4E4B-86FB-61387C1E2278}"/>
              </a:ext>
            </a:extLst>
          </p:cNvPr>
          <p:cNvSpPr>
            <a:spLocks noGrp="1"/>
          </p:cNvSpPr>
          <p:nvPr>
            <p:ph type="title"/>
          </p:nvPr>
        </p:nvSpPr>
        <p:spPr/>
        <p:txBody>
          <a:bodyPr/>
          <a:lstStyle/>
          <a:p>
            <a:r>
              <a:rPr lang="en-US" altLang="zh-CN" dirty="0"/>
              <a:t>Questions?</a:t>
            </a:r>
            <a:endParaRPr lang="zh-CN" altLang="en-US" dirty="0"/>
          </a:p>
        </p:txBody>
      </p:sp>
      <p:sp>
        <p:nvSpPr>
          <p:cNvPr id="3" name="内容占位符 2">
            <a:extLst>
              <a:ext uri="{FF2B5EF4-FFF2-40B4-BE49-F238E27FC236}">
                <a16:creationId xmlns:a16="http://schemas.microsoft.com/office/drawing/2014/main" id="{6750BA0A-D1F4-4E24-AAC0-1B200F8EEF2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31329798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1097</TotalTime>
  <Words>662</Words>
  <Application>Microsoft Office PowerPoint</Application>
  <PresentationFormat>宽屏</PresentationFormat>
  <Paragraphs>103</Paragraphs>
  <Slides>6</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等线</vt:lpstr>
      <vt:lpstr>等线 Light</vt:lpstr>
      <vt:lpstr>Arial</vt:lpstr>
      <vt:lpstr>Cambria Math</vt:lpstr>
      <vt:lpstr>Times New Roman</vt:lpstr>
      <vt:lpstr>Office 主题​​</vt:lpstr>
      <vt:lpstr>Estimating the global satellite-derived surface NH3 concentration</vt:lpstr>
      <vt:lpstr>Estimation of surface NH3 concentration</vt:lpstr>
      <vt:lpstr>Estimation of surface NH3 concentration</vt:lpstr>
      <vt:lpstr>Results——satellite-derived surface NH3 </vt:lpstr>
      <vt:lpstr>Results——satellite-derived surface NH3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71</cp:revision>
  <dcterms:created xsi:type="dcterms:W3CDTF">2020-10-29T01:45:10Z</dcterms:created>
  <dcterms:modified xsi:type="dcterms:W3CDTF">2020-11-20T01:28:48Z</dcterms:modified>
</cp:coreProperties>
</file>